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microsoft.com/office/2006/relationships/ui/userCustomization" Target="userCustomization/customUI.xml"/><Relationship Id="rId1" Type="http://schemas.openxmlformats.org/officeDocument/2006/relationships/officeDocument" Target="ppt/presentation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0" r:id="rId1"/>
  </p:sldMasterIdLst>
  <p:notesMasterIdLst>
    <p:notesMasterId r:id="rId11"/>
  </p:notesMasterIdLst>
  <p:handoutMasterIdLst>
    <p:handoutMasterId r:id="rId12"/>
  </p:handoutMasterIdLst>
  <p:sldIdLst>
    <p:sldId id="321" r:id="rId2"/>
    <p:sldId id="323" r:id="rId3"/>
    <p:sldId id="324" r:id="rId4"/>
    <p:sldId id="325" r:id="rId5"/>
    <p:sldId id="327" r:id="rId6"/>
    <p:sldId id="328" r:id="rId7"/>
    <p:sldId id="329" r:id="rId8"/>
    <p:sldId id="330" r:id="rId9"/>
    <p:sldId id="331" r:id="rId10"/>
  </p:sldIdLst>
  <p:sldSz cx="9144000" cy="6858000" type="screen4x3"/>
  <p:notesSz cx="6731000" cy="9867900"/>
  <p:defaultTextStyle>
    <a:defPPr>
      <a:defRPr lang="de-DE"/>
    </a:defPPr>
    <a:lvl1pPr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6D7485C-B846-4F8B-8665-313AECFE628E}">
          <p14:sldIdLst>
            <p14:sldId id="321"/>
            <p14:sldId id="323"/>
            <p14:sldId id="324"/>
            <p14:sldId id="325"/>
            <p14:sldId id="327"/>
            <p14:sldId id="328"/>
            <p14:sldId id="329"/>
            <p14:sldId id="330"/>
            <p14:sldId id="3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93">
          <p15:clr>
            <a:srgbClr val="A4A3A4"/>
          </p15:clr>
        </p15:guide>
        <p15:guide id="2" orient="horz" pos="255">
          <p15:clr>
            <a:srgbClr val="A4A3A4"/>
          </p15:clr>
        </p15:guide>
        <p15:guide id="3" orient="horz" pos="1706">
          <p15:clr>
            <a:srgbClr val="A4A3A4"/>
          </p15:clr>
        </p15:guide>
        <p15:guide id="4" pos="5466">
          <p15:clr>
            <a:srgbClr val="A4A3A4"/>
          </p15:clr>
        </p15:guide>
        <p15:guide id="5" pos="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6">
          <p15:clr>
            <a:srgbClr val="A4A3A4"/>
          </p15:clr>
        </p15:guide>
        <p15:guide id="2" orient="horz" pos="5830">
          <p15:clr>
            <a:srgbClr val="A4A3A4"/>
          </p15:clr>
        </p15:guide>
        <p15:guide id="3" orient="horz" pos="2201">
          <p15:clr>
            <a:srgbClr val="A4A3A4"/>
          </p15:clr>
        </p15:guide>
        <p15:guide id="4" orient="horz" pos="2065">
          <p15:clr>
            <a:srgbClr val="A4A3A4"/>
          </p15:clr>
        </p15:guide>
        <p15:guide id="5" pos="306">
          <p15:clr>
            <a:srgbClr val="A4A3A4"/>
          </p15:clr>
        </p15:guide>
        <p15:guide id="6" pos="393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9C7D"/>
    <a:srgbClr val="D4E6F4"/>
    <a:srgbClr val="A2D7CB"/>
    <a:srgbClr val="5CBAA4"/>
    <a:srgbClr val="4C99B2"/>
    <a:srgbClr val="99C5D3"/>
    <a:srgbClr val="66A8BE"/>
    <a:srgbClr val="B2D3DE"/>
    <a:srgbClr val="006E92"/>
    <a:srgbClr val="25B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4" autoAdjust="0"/>
    <p:restoredTop sz="95871" autoAdjust="0"/>
  </p:normalViewPr>
  <p:slideViewPr>
    <p:cSldViewPr showGuides="1">
      <p:cViewPr varScale="1">
        <p:scale>
          <a:sx n="126" d="100"/>
          <a:sy n="126" d="100"/>
        </p:scale>
        <p:origin x="636" y="-54"/>
      </p:cViewPr>
      <p:guideLst>
        <p:guide orient="horz" pos="3793"/>
        <p:guide orient="horz" pos="255"/>
        <p:guide orient="horz" pos="1706"/>
        <p:guide pos="5466"/>
        <p:guide pos="2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82" d="100"/>
          <a:sy n="82" d="100"/>
        </p:scale>
        <p:origin x="-3930" y="-390"/>
      </p:cViewPr>
      <p:guideLst>
        <p:guide orient="horz" pos="386"/>
        <p:guide orient="horz" pos="5830"/>
        <p:guide orient="horz" pos="2201"/>
        <p:guide orient="horz" pos="2065"/>
        <p:guide pos="306"/>
        <p:guide pos="39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3175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E56AE-624E-49E0-8ED0-94A91F974A6E}" type="datetimeFigureOut">
              <a:rPr lang="de-DE" smtClean="0"/>
              <a:t>02.07.2018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3175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5AC0-20DA-4069-B102-9653FA907D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779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85774" y="0"/>
            <a:ext cx="3599826" cy="493713"/>
          </a:xfrm>
          <a:prstGeom prst="rect">
            <a:avLst/>
          </a:prstGeom>
        </p:spPr>
        <p:txBody>
          <a:bodyPr vert="horz" lIns="0" tIns="90000" rIns="91440" bIns="45720" rtlCol="0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805700" y="0"/>
            <a:ext cx="1439525" cy="493713"/>
          </a:xfrm>
          <a:prstGeom prst="rect">
            <a:avLst/>
          </a:prstGeom>
        </p:spPr>
        <p:txBody>
          <a:bodyPr vert="horz" lIns="91440" tIns="90000" rIns="0" bIns="45720" rtlCol="0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D64C5CA1-81F4-43E1-8D15-34184FE6F392}" type="datetimeFigureOut">
              <a:rPr lang="de-DE" smtClean="0"/>
              <a:pPr/>
              <a:t>02.07.2018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5775" y="613350"/>
            <a:ext cx="3553117" cy="26648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85774" y="3494088"/>
            <a:ext cx="5759451" cy="576046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85774" y="9372600"/>
            <a:ext cx="3599826" cy="493713"/>
          </a:xfrm>
          <a:prstGeom prst="rect">
            <a:avLst/>
          </a:prstGeom>
        </p:spPr>
        <p:txBody>
          <a:bodyPr vert="horz" lIns="0" tIns="45720" rIns="91440" bIns="180000" rtlCol="0" anchor="b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805699" y="9372600"/>
            <a:ext cx="1439525" cy="493713"/>
          </a:xfrm>
          <a:prstGeom prst="rect">
            <a:avLst/>
          </a:prstGeom>
        </p:spPr>
        <p:txBody>
          <a:bodyPr vert="horz" lIns="91440" tIns="45720" rIns="0" bIns="180000" rtlCol="0" anchor="b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6F118F77-BF2E-4843-AA6C-ED9ACCB38B4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43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Clr>
        <a:srgbClr val="179C7D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360363" indent="-184150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536575" indent="-176213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715963" indent="-17462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896938" indent="-18097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Line 12"/>
          <p:cNvSpPr>
            <a:spLocks noChangeShapeType="1"/>
          </p:cNvSpPr>
          <p:nvPr userDrawn="1"/>
        </p:nvSpPr>
        <p:spPr bwMode="auto">
          <a:xfrm flipV="1">
            <a:off x="466725" y="406800"/>
            <a:ext cx="82080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3"/>
          <p:cNvSpPr>
            <a:spLocks noChangeShapeType="1"/>
          </p:cNvSpPr>
          <p:nvPr userDrawn="1"/>
        </p:nvSpPr>
        <p:spPr bwMode="auto">
          <a:xfrm>
            <a:off x="466725" y="2492870"/>
            <a:ext cx="82080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469275" y="6165380"/>
            <a:ext cx="8208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6725" y="1773238"/>
            <a:ext cx="8208000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  <a:endParaRPr lang="de-DE" noProof="0" dirty="0" smtClean="0"/>
          </a:p>
        </p:txBody>
      </p:sp>
      <p:sp>
        <p:nvSpPr>
          <p:cNvPr id="4" name="Rechteck 3"/>
          <p:cNvSpPr/>
          <p:nvPr userDrawn="1"/>
        </p:nvSpPr>
        <p:spPr bwMode="auto">
          <a:xfrm>
            <a:off x="7020340" y="6237390"/>
            <a:ext cx="1872260" cy="540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3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68000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55613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2" name="Rechteck 11" descr="valid_FHG_layout"/>
          <p:cNvSpPr/>
          <p:nvPr userDrawn="1"/>
        </p:nvSpPr>
        <p:spPr bwMode="auto">
          <a:xfrm>
            <a:off x="6383247" y="6957490"/>
            <a:ext cx="2760754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 smtClean="0">
                <a:solidFill>
                  <a:schemeClr val="tx2"/>
                </a:solidFill>
              </a:rPr>
              <a:t>Diesen Kasten nicht löschen (ist für die Funktion der Folie wichtig)</a:t>
            </a:r>
            <a:endParaRPr lang="de-DE" sz="900" dirty="0">
              <a:solidFill>
                <a:schemeClr val="tx2"/>
              </a:solidFill>
            </a:endParaRPr>
          </a:p>
        </p:txBody>
      </p:sp>
      <p:pic>
        <p:nvPicPr>
          <p:cNvPr id="15" name="Grafik 14" descr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699" y="3429000"/>
            <a:ext cx="4320604" cy="118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6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Line 12"/>
          <p:cNvSpPr>
            <a:spLocks noChangeShapeType="1"/>
          </p:cNvSpPr>
          <p:nvPr userDrawn="1"/>
        </p:nvSpPr>
        <p:spPr bwMode="auto">
          <a:xfrm flipV="1">
            <a:off x="466725" y="406800"/>
            <a:ext cx="82080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3"/>
          <p:cNvSpPr>
            <a:spLocks noChangeShapeType="1"/>
          </p:cNvSpPr>
          <p:nvPr userDrawn="1"/>
        </p:nvSpPr>
        <p:spPr bwMode="auto">
          <a:xfrm>
            <a:off x="466725" y="2492870"/>
            <a:ext cx="82080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469275" y="6165380"/>
            <a:ext cx="8208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6725" y="1773238"/>
            <a:ext cx="8208000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  <a:endParaRPr lang="de-DE" noProof="0" dirty="0" smtClean="0"/>
          </a:p>
        </p:txBody>
      </p:sp>
      <p:sp>
        <p:nvSpPr>
          <p:cNvPr id="13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68000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55613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0"/>
          </p:nvPr>
        </p:nvSpPr>
        <p:spPr>
          <a:xfrm>
            <a:off x="469275" y="2636890"/>
            <a:ext cx="8208000" cy="338447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Rechteck 10" descr="valid_FHG_layout"/>
          <p:cNvSpPr/>
          <p:nvPr userDrawn="1"/>
        </p:nvSpPr>
        <p:spPr bwMode="auto">
          <a:xfrm>
            <a:off x="6383247" y="6957490"/>
            <a:ext cx="2760754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 smtClean="0">
                <a:solidFill>
                  <a:schemeClr val="tx2"/>
                </a:solidFill>
              </a:rPr>
              <a:t>Diesen Kasten nicht löschen (ist für die Funktion der Folie wichtig)</a:t>
            </a:r>
            <a:endParaRPr lang="de-DE" sz="9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5661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7908"/>
          </a:xfrm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4" name="Line 12"/>
          <p:cNvSpPr>
            <a:spLocks noChangeShapeType="1"/>
          </p:cNvSpPr>
          <p:nvPr userDrawn="1"/>
        </p:nvSpPr>
        <p:spPr bwMode="auto">
          <a:xfrm flipV="1">
            <a:off x="466725" y="406800"/>
            <a:ext cx="82080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" name="Line 8"/>
          <p:cNvSpPr>
            <a:spLocks noChangeShapeType="1"/>
          </p:cNvSpPr>
          <p:nvPr userDrawn="1"/>
        </p:nvSpPr>
        <p:spPr bwMode="auto">
          <a:xfrm>
            <a:off x="468000" y="1558800"/>
            <a:ext cx="82080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466725" y="1773238"/>
            <a:ext cx="8209275" cy="4248150"/>
          </a:xfrm>
        </p:spPr>
        <p:txBody>
          <a:bodyPr/>
          <a:lstStyle>
            <a:lvl1pPr marL="360000" indent="-360000">
              <a:buFont typeface="Wingdings" pitchFamily="2" charset="2"/>
              <a:buChar char="n"/>
              <a:defRPr/>
            </a:lvl1pPr>
            <a:lvl2pPr marL="720000" indent="-360000">
              <a:buFont typeface="Wingdings" pitchFamily="2" charset="2"/>
              <a:buChar char="n"/>
              <a:defRPr/>
            </a:lvl2pPr>
            <a:lvl3pPr marL="1080000">
              <a:defRPr/>
            </a:lvl3pPr>
            <a:lvl4pPr marL="1440000">
              <a:defRPr/>
            </a:lvl4pPr>
            <a:lvl5pPr marL="1800000" indent="-360000"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67680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55613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8" name="Rechteck 7" descr="valid_FHG_layout"/>
          <p:cNvSpPr/>
          <p:nvPr userDrawn="1"/>
        </p:nvSpPr>
        <p:spPr bwMode="auto">
          <a:xfrm>
            <a:off x="6383247" y="6957490"/>
            <a:ext cx="2760754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 smtClean="0">
                <a:solidFill>
                  <a:schemeClr val="tx2"/>
                </a:solidFill>
              </a:rPr>
              <a:t>Diesen Kasten nicht löschen (ist für die Funktion der Folie wichtig)</a:t>
            </a:r>
            <a:endParaRPr lang="de-DE" sz="9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383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1224000"/>
          </a:xfrm>
        </p:spPr>
        <p:txBody>
          <a:bodyPr wrap="square">
            <a:spAutoFit/>
          </a:bodyPr>
          <a:lstStyle>
            <a:lvl1pPr marL="0" indent="0" defTabSz="504000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6725" y="1773238"/>
            <a:ext cx="8208000" cy="424815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68000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55613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8" name="Rechteck 7" descr="valid_FHG_layout"/>
          <p:cNvSpPr/>
          <p:nvPr userDrawn="1"/>
        </p:nvSpPr>
        <p:spPr bwMode="auto">
          <a:xfrm>
            <a:off x="6383247" y="6957490"/>
            <a:ext cx="2760754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 smtClean="0">
                <a:solidFill>
                  <a:schemeClr val="tx2"/>
                </a:solidFill>
              </a:rPr>
              <a:t>Diesen Kasten nicht löschen (ist für die Funktion der Folie wichtig)</a:t>
            </a:r>
            <a:endParaRPr lang="de-DE" sz="9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716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6725" y="334800"/>
            <a:ext cx="8208000" cy="122554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6725" y="1774800"/>
            <a:ext cx="8208000" cy="42481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455613" y="6349881"/>
            <a:ext cx="1800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endParaRPr lang="de-DE" sz="800" dirty="0" smtClean="0">
              <a:solidFill>
                <a:schemeClr val="bg2"/>
              </a:solidFill>
            </a:endParaRPr>
          </a:p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z="800" dirty="0" smtClean="0">
                <a:solidFill>
                  <a:schemeClr val="bg2"/>
                </a:solidFill>
              </a:rPr>
              <a:t>© Fraunhofer IOSB </a:t>
            </a:r>
            <a:endParaRPr lang="de-DE" sz="800" dirty="0">
              <a:solidFill>
                <a:schemeClr val="bg2"/>
              </a:solidFill>
            </a:endParaRP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69275" y="6165380"/>
            <a:ext cx="8208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0" y="6993540"/>
            <a:ext cx="5832150" cy="324000"/>
            <a:chOff x="0" y="7101510"/>
            <a:chExt cx="5832150" cy="324000"/>
          </a:xfrm>
        </p:grpSpPr>
        <p:sp>
          <p:nvSpPr>
            <p:cNvPr id="9" name="Rechteck 8"/>
            <p:cNvSpPr/>
            <p:nvPr userDrawn="1"/>
          </p:nvSpPr>
          <p:spPr>
            <a:xfrm>
              <a:off x="0" y="7101510"/>
              <a:ext cx="180000" cy="324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23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156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125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hteck 9"/>
            <p:cNvSpPr/>
            <p:nvPr userDrawn="1"/>
          </p:nvSpPr>
          <p:spPr>
            <a:xfrm>
              <a:off x="942025" y="7101510"/>
              <a:ext cx="180000" cy="324000"/>
            </a:xfrm>
            <a:prstGeom prst="rect">
              <a:avLst/>
            </a:prstGeom>
            <a:solidFill>
              <a:srgbClr val="F294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242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148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0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1884050" y="7101510"/>
              <a:ext cx="180000" cy="324000"/>
            </a:xfrm>
            <a:prstGeom prst="rect">
              <a:avLst/>
            </a:prstGeom>
            <a:solidFill>
              <a:srgbClr val="1F82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31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130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192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2" name="Rechteck 11"/>
            <p:cNvSpPr/>
            <p:nvPr userDrawn="1"/>
          </p:nvSpPr>
          <p:spPr>
            <a:xfrm>
              <a:off x="2826075" y="7101510"/>
              <a:ext cx="180000" cy="324000"/>
            </a:xfrm>
            <a:prstGeom prst="rect">
              <a:avLst/>
            </a:prstGeom>
            <a:solidFill>
              <a:srgbClr val="E2001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226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26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hteck 12"/>
            <p:cNvSpPr/>
            <p:nvPr userDrawn="1"/>
          </p:nvSpPr>
          <p:spPr>
            <a:xfrm>
              <a:off x="3768100" y="7101510"/>
              <a:ext cx="180000" cy="324000"/>
            </a:xfrm>
            <a:prstGeom prst="rect">
              <a:avLst/>
            </a:prstGeom>
            <a:solidFill>
              <a:srgbClr val="B1C8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95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200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0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4710125" y="7101510"/>
              <a:ext cx="180000" cy="324000"/>
            </a:xfrm>
            <a:prstGeom prst="rect">
              <a:avLst/>
            </a:prstGeom>
            <a:solidFill>
              <a:srgbClr val="FEEFD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254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239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214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5652150" y="7101510"/>
              <a:ext cx="180000" cy="324000"/>
            </a:xfrm>
            <a:prstGeom prst="rect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R 225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G 227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 smtClean="0">
                  <a:solidFill>
                    <a:schemeClr val="tx1"/>
                  </a:solidFill>
                </a:rPr>
                <a:t>B 227</a:t>
              </a:r>
              <a:endParaRPr lang="de-DE" sz="9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6" name="Grafik 15" descr="Logo_ausgetauscht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400" y="6300000"/>
            <a:ext cx="1417637" cy="38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8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</p:sldLayoutIdLst>
  <p:timing>
    <p:tnLst>
      <p:par>
        <p:cTn id="1" dur="indefinite" restart="never" nodeType="tmRoot"/>
      </p:par>
    </p:tnLst>
  </p:timing>
  <p:hf hdr="0" dt="0"/>
  <p:txStyles>
    <p:titleStyle>
      <a:lvl1pPr marL="0" indent="0" algn="l" defTabSz="504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9pPr>
    </p:titleStyle>
    <p:bodyStyle>
      <a:lvl1pPr marL="36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tx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2pPr>
      <a:lvl3pPr marL="108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3pPr>
      <a:lvl4pPr marL="144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4pPr>
      <a:lvl5pPr marL="180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5pPr>
      <a:lvl6pPr marL="18875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6pPr>
      <a:lvl7pPr marL="23447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7pPr>
      <a:lvl8pPr marL="28019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8pPr>
      <a:lvl9pPr marL="32591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SAU18 – Schulungsaufbau 2018</a:t>
            </a:r>
            <a:br>
              <a:rPr lang="de-DE" dirty="0" smtClean="0"/>
            </a:br>
            <a:r>
              <a:rPr lang="de-DE" dirty="0" smtClean="0"/>
              <a:t>Inbetriebnahme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</a:t>
            </a:fld>
            <a:endParaRPr lang="de-DE" dirty="0"/>
          </a:p>
        </p:txBody>
      </p:sp>
      <p:pic>
        <p:nvPicPr>
          <p:cNvPr id="6" name="Bildplatzhalter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29" b="13150"/>
          <a:stretch/>
        </p:blipFill>
        <p:spPr bwMode="auto">
          <a:xfrm>
            <a:off x="467544" y="1772816"/>
            <a:ext cx="8208000" cy="4248472"/>
          </a:xfrm>
          <a:prstGeom prst="rect">
            <a:avLst/>
          </a:prstGeom>
          <a:noFill/>
          <a:ln>
            <a:noFill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197910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smtClean="0"/>
              <a:t>SAU18-Aufbau (sau18-)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3" y="1034830"/>
            <a:ext cx="8244408" cy="4698426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919623" y="1169049"/>
            <a:ext cx="671979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-hmi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5580112" y="1148868"/>
            <a:ext cx="582211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-sps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2860844" y="2924944"/>
            <a:ext cx="1069524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-switch1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5128706" y="2924944"/>
            <a:ext cx="902811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</a:t>
            </a:r>
            <a:r>
              <a:rPr lang="de-DE" dirty="0" err="1" smtClean="0"/>
              <a:t>sis-sps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4139952" y="1130465"/>
            <a:ext cx="979755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</a:t>
            </a:r>
            <a:r>
              <a:rPr lang="de-DE" dirty="0" err="1" smtClean="0"/>
              <a:t>opcgw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6557855" y="1124806"/>
            <a:ext cx="813043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-</a:t>
            </a:r>
            <a:r>
              <a:rPr lang="de-DE" dirty="0" err="1" smtClean="0"/>
              <a:t>pnbk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773402" y="5679651"/>
            <a:ext cx="9412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err="1" smtClean="0"/>
              <a:t>Notaus</a:t>
            </a: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3995936" y="5692656"/>
            <a:ext cx="1377300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Notaus-SPS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579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SAU18-Logische Struktur</a:t>
            </a:r>
            <a:br>
              <a:rPr lang="de-DE" dirty="0" smtClean="0"/>
            </a:br>
            <a:r>
              <a:rPr lang="de-DE" dirty="0" smtClean="0"/>
              <a:t>Aktueller Stand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</a:t>
            </a:fld>
            <a:endParaRPr lang="de-DE" dirty="0"/>
          </a:p>
        </p:txBody>
      </p:sp>
      <p:grpSp>
        <p:nvGrpSpPr>
          <p:cNvPr id="238" name="Gruppieren 237"/>
          <p:cNvGrpSpPr/>
          <p:nvPr/>
        </p:nvGrpSpPr>
        <p:grpSpPr>
          <a:xfrm>
            <a:off x="6066069" y="4052647"/>
            <a:ext cx="1107948" cy="1291230"/>
            <a:chOff x="5579946" y="4663192"/>
            <a:chExt cx="1309686" cy="1526340"/>
          </a:xfrm>
        </p:grpSpPr>
        <p:grpSp>
          <p:nvGrpSpPr>
            <p:cNvPr id="239" name="Gruppieren 238"/>
            <p:cNvGrpSpPr/>
            <p:nvPr/>
          </p:nvGrpSpPr>
          <p:grpSpPr>
            <a:xfrm>
              <a:off x="5838171" y="4913628"/>
              <a:ext cx="814788" cy="883533"/>
              <a:chOff x="4431570" y="4152826"/>
              <a:chExt cx="1147762" cy="1244601"/>
            </a:xfrm>
          </p:grpSpPr>
          <p:sp>
            <p:nvSpPr>
              <p:cNvPr id="252" name="Rectangle 24"/>
              <p:cNvSpPr>
                <a:spLocks noChangeArrowheads="1"/>
              </p:cNvSpPr>
              <p:nvPr/>
            </p:nvSpPr>
            <p:spPr bwMode="auto">
              <a:xfrm>
                <a:off x="4431570" y="4152826"/>
                <a:ext cx="357187" cy="57467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3" name="Rectangle 25"/>
              <p:cNvSpPr>
                <a:spLocks noChangeArrowheads="1"/>
              </p:cNvSpPr>
              <p:nvPr/>
            </p:nvSpPr>
            <p:spPr bwMode="auto">
              <a:xfrm>
                <a:off x="4431570" y="4767189"/>
                <a:ext cx="357187" cy="630238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4" name="Freeform 26"/>
              <p:cNvSpPr>
                <a:spLocks noEditPoints="1"/>
              </p:cNvSpPr>
              <p:nvPr/>
            </p:nvSpPr>
            <p:spPr bwMode="auto">
              <a:xfrm>
                <a:off x="4826857" y="4152826"/>
                <a:ext cx="363537" cy="1244600"/>
              </a:xfrm>
              <a:custGeom>
                <a:avLst/>
                <a:gdLst>
                  <a:gd name="T0" fmla="*/ 0 w 229"/>
                  <a:gd name="T1" fmla="*/ 0 h 784"/>
                  <a:gd name="T2" fmla="*/ 0 w 229"/>
                  <a:gd name="T3" fmla="*/ 784 h 784"/>
                  <a:gd name="T4" fmla="*/ 229 w 229"/>
                  <a:gd name="T5" fmla="*/ 784 h 784"/>
                  <a:gd name="T6" fmla="*/ 229 w 229"/>
                  <a:gd name="T7" fmla="*/ 0 h 784"/>
                  <a:gd name="T8" fmla="*/ 0 w 229"/>
                  <a:gd name="T9" fmla="*/ 0 h 784"/>
                  <a:gd name="T10" fmla="*/ 167 w 229"/>
                  <a:gd name="T11" fmla="*/ 706 h 784"/>
                  <a:gd name="T12" fmla="*/ 60 w 229"/>
                  <a:gd name="T13" fmla="*/ 706 h 784"/>
                  <a:gd name="T14" fmla="*/ 60 w 229"/>
                  <a:gd name="T15" fmla="*/ 82 h 784"/>
                  <a:gd name="T16" fmla="*/ 167 w 229"/>
                  <a:gd name="T17" fmla="*/ 82 h 784"/>
                  <a:gd name="T18" fmla="*/ 167 w 229"/>
                  <a:gd name="T19" fmla="*/ 706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9" h="784">
                    <a:moveTo>
                      <a:pt x="0" y="0"/>
                    </a:moveTo>
                    <a:lnTo>
                      <a:pt x="0" y="784"/>
                    </a:lnTo>
                    <a:lnTo>
                      <a:pt x="229" y="784"/>
                    </a:lnTo>
                    <a:lnTo>
                      <a:pt x="229" y="0"/>
                    </a:lnTo>
                    <a:lnTo>
                      <a:pt x="0" y="0"/>
                    </a:lnTo>
                    <a:close/>
                    <a:moveTo>
                      <a:pt x="167" y="706"/>
                    </a:moveTo>
                    <a:lnTo>
                      <a:pt x="60" y="706"/>
                    </a:lnTo>
                    <a:lnTo>
                      <a:pt x="60" y="82"/>
                    </a:lnTo>
                    <a:lnTo>
                      <a:pt x="167" y="82"/>
                    </a:lnTo>
                    <a:lnTo>
                      <a:pt x="167" y="70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5" name="Freeform 27"/>
              <p:cNvSpPr>
                <a:spLocks noEditPoints="1"/>
              </p:cNvSpPr>
              <p:nvPr/>
            </p:nvSpPr>
            <p:spPr bwMode="auto">
              <a:xfrm>
                <a:off x="5230082" y="4152826"/>
                <a:ext cx="349250" cy="1244600"/>
              </a:xfrm>
              <a:custGeom>
                <a:avLst/>
                <a:gdLst>
                  <a:gd name="T0" fmla="*/ 0 w 220"/>
                  <a:gd name="T1" fmla="*/ 0 h 784"/>
                  <a:gd name="T2" fmla="*/ 0 w 220"/>
                  <a:gd name="T3" fmla="*/ 784 h 784"/>
                  <a:gd name="T4" fmla="*/ 220 w 220"/>
                  <a:gd name="T5" fmla="*/ 784 h 784"/>
                  <a:gd name="T6" fmla="*/ 220 w 220"/>
                  <a:gd name="T7" fmla="*/ 0 h 784"/>
                  <a:gd name="T8" fmla="*/ 0 w 220"/>
                  <a:gd name="T9" fmla="*/ 0 h 784"/>
                  <a:gd name="T10" fmla="*/ 160 w 220"/>
                  <a:gd name="T11" fmla="*/ 706 h 784"/>
                  <a:gd name="T12" fmla="*/ 53 w 220"/>
                  <a:gd name="T13" fmla="*/ 706 h 784"/>
                  <a:gd name="T14" fmla="*/ 53 w 220"/>
                  <a:gd name="T15" fmla="*/ 82 h 784"/>
                  <a:gd name="T16" fmla="*/ 160 w 220"/>
                  <a:gd name="T17" fmla="*/ 82 h 784"/>
                  <a:gd name="T18" fmla="*/ 160 w 220"/>
                  <a:gd name="T19" fmla="*/ 706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0" h="784">
                    <a:moveTo>
                      <a:pt x="0" y="0"/>
                    </a:moveTo>
                    <a:lnTo>
                      <a:pt x="0" y="784"/>
                    </a:lnTo>
                    <a:lnTo>
                      <a:pt x="220" y="784"/>
                    </a:lnTo>
                    <a:lnTo>
                      <a:pt x="220" y="0"/>
                    </a:lnTo>
                    <a:lnTo>
                      <a:pt x="0" y="0"/>
                    </a:lnTo>
                    <a:close/>
                    <a:moveTo>
                      <a:pt x="160" y="706"/>
                    </a:moveTo>
                    <a:lnTo>
                      <a:pt x="53" y="706"/>
                    </a:lnTo>
                    <a:lnTo>
                      <a:pt x="53" y="82"/>
                    </a:lnTo>
                    <a:lnTo>
                      <a:pt x="160" y="82"/>
                    </a:lnTo>
                    <a:lnTo>
                      <a:pt x="160" y="70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240" name="Textfeld 239"/>
            <p:cNvSpPr txBox="1"/>
            <p:nvPr/>
          </p:nvSpPr>
          <p:spPr>
            <a:xfrm>
              <a:off x="5640404" y="5862096"/>
              <a:ext cx="1208292" cy="327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 smtClean="0"/>
                <a:t>-</a:t>
              </a:r>
              <a:r>
                <a:rPr lang="de-DE" sz="1200" dirty="0" err="1" smtClean="0"/>
                <a:t>sis-sps</a:t>
              </a:r>
              <a:endParaRPr lang="de-DE" sz="1200" dirty="0"/>
            </a:p>
          </p:txBody>
        </p:sp>
        <p:sp>
          <p:nvSpPr>
            <p:cNvPr id="241" name="Ellipse 240"/>
            <p:cNvSpPr/>
            <p:nvPr/>
          </p:nvSpPr>
          <p:spPr bwMode="auto">
            <a:xfrm>
              <a:off x="6398842" y="4663192"/>
              <a:ext cx="490790" cy="490790"/>
            </a:xfrm>
            <a:prstGeom prst="ellipse">
              <a:avLst/>
            </a:prstGeom>
            <a:solidFill>
              <a:schemeClr val="tx2"/>
            </a:solidFill>
            <a:ln w="38100" algn="ctr">
              <a:solidFill>
                <a:schemeClr val="bg1"/>
              </a:solidFill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242" name="AutoShape 14"/>
            <p:cNvSpPr>
              <a:spLocks noChangeAspect="1" noChangeArrowheads="1" noTextEdit="1"/>
            </p:cNvSpPr>
            <p:nvPr/>
          </p:nvSpPr>
          <p:spPr bwMode="auto">
            <a:xfrm>
              <a:off x="5579946" y="5284602"/>
              <a:ext cx="376237" cy="149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243" name="Gruppieren 242"/>
            <p:cNvGrpSpPr/>
            <p:nvPr/>
          </p:nvGrpSpPr>
          <p:grpSpPr>
            <a:xfrm>
              <a:off x="6465952" y="4732108"/>
              <a:ext cx="356571" cy="298104"/>
              <a:chOff x="-4706779" y="1182688"/>
              <a:chExt cx="4318001" cy="3609975"/>
            </a:xfrm>
            <a:solidFill>
              <a:schemeClr val="bg1"/>
            </a:solidFill>
          </p:grpSpPr>
          <p:sp>
            <p:nvSpPr>
              <p:cNvPr id="244" name="Freeform 98"/>
              <p:cNvSpPr>
                <a:spLocks/>
              </p:cNvSpPr>
              <p:nvPr/>
            </p:nvSpPr>
            <p:spPr bwMode="auto">
              <a:xfrm>
                <a:off x="-3776504" y="4110038"/>
                <a:ext cx="2652713" cy="682625"/>
              </a:xfrm>
              <a:custGeom>
                <a:avLst/>
                <a:gdLst>
                  <a:gd name="T0" fmla="*/ 816 w 816"/>
                  <a:gd name="T1" fmla="*/ 179 h 210"/>
                  <a:gd name="T2" fmla="*/ 786 w 816"/>
                  <a:gd name="T3" fmla="*/ 210 h 210"/>
                  <a:gd name="T4" fmla="*/ 30 w 816"/>
                  <a:gd name="T5" fmla="*/ 210 h 210"/>
                  <a:gd name="T6" fmla="*/ 0 w 816"/>
                  <a:gd name="T7" fmla="*/ 179 h 210"/>
                  <a:gd name="T8" fmla="*/ 0 w 816"/>
                  <a:gd name="T9" fmla="*/ 30 h 210"/>
                  <a:gd name="T10" fmla="*/ 30 w 816"/>
                  <a:gd name="T11" fmla="*/ 0 h 210"/>
                  <a:gd name="T12" fmla="*/ 786 w 816"/>
                  <a:gd name="T13" fmla="*/ 0 h 210"/>
                  <a:gd name="T14" fmla="*/ 816 w 816"/>
                  <a:gd name="T15" fmla="*/ 30 h 210"/>
                  <a:gd name="T16" fmla="*/ 816 w 816"/>
                  <a:gd name="T17" fmla="*/ 179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6" h="210">
                    <a:moveTo>
                      <a:pt x="816" y="179"/>
                    </a:moveTo>
                    <a:cubicBezTo>
                      <a:pt x="816" y="196"/>
                      <a:pt x="802" y="210"/>
                      <a:pt x="786" y="210"/>
                    </a:cubicBezTo>
                    <a:cubicBezTo>
                      <a:pt x="30" y="210"/>
                      <a:pt x="30" y="210"/>
                      <a:pt x="30" y="210"/>
                    </a:cubicBezTo>
                    <a:cubicBezTo>
                      <a:pt x="13" y="210"/>
                      <a:pt x="0" y="196"/>
                      <a:pt x="0" y="17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786" y="0"/>
                      <a:pt x="786" y="0"/>
                      <a:pt x="786" y="0"/>
                    </a:cubicBezTo>
                    <a:cubicBezTo>
                      <a:pt x="802" y="0"/>
                      <a:pt x="816" y="13"/>
                      <a:pt x="816" y="30"/>
                    </a:cubicBezTo>
                    <a:lnTo>
                      <a:pt x="816" y="1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5" name="Freeform 99"/>
              <p:cNvSpPr>
                <a:spLocks/>
              </p:cNvSpPr>
              <p:nvPr/>
            </p:nvSpPr>
            <p:spPr bwMode="auto">
              <a:xfrm>
                <a:off x="-2914491" y="2632076"/>
                <a:ext cx="1384300" cy="1374775"/>
              </a:xfrm>
              <a:custGeom>
                <a:avLst/>
                <a:gdLst>
                  <a:gd name="T0" fmla="*/ 0 w 426"/>
                  <a:gd name="T1" fmla="*/ 423 h 423"/>
                  <a:gd name="T2" fmla="*/ 73 w 426"/>
                  <a:gd name="T3" fmla="*/ 62 h 423"/>
                  <a:gd name="T4" fmla="*/ 344 w 426"/>
                  <a:gd name="T5" fmla="*/ 62 h 423"/>
                  <a:gd name="T6" fmla="*/ 426 w 426"/>
                  <a:gd name="T7" fmla="*/ 423 h 423"/>
                  <a:gd name="T8" fmla="*/ 0 w 426"/>
                  <a:gd name="T9" fmla="*/ 423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6" h="423">
                    <a:moveTo>
                      <a:pt x="0" y="423"/>
                    </a:moveTo>
                    <a:cubicBezTo>
                      <a:pt x="0" y="423"/>
                      <a:pt x="19" y="117"/>
                      <a:pt x="73" y="62"/>
                    </a:cubicBezTo>
                    <a:cubicBezTo>
                      <a:pt x="127" y="6"/>
                      <a:pt x="293" y="0"/>
                      <a:pt x="344" y="62"/>
                    </a:cubicBezTo>
                    <a:cubicBezTo>
                      <a:pt x="396" y="123"/>
                      <a:pt x="426" y="423"/>
                      <a:pt x="426" y="423"/>
                    </a:cubicBezTo>
                    <a:lnTo>
                      <a:pt x="0" y="4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6" name="Freeform 100"/>
              <p:cNvSpPr>
                <a:spLocks/>
              </p:cNvSpPr>
              <p:nvPr/>
            </p:nvSpPr>
            <p:spPr bwMode="auto">
              <a:xfrm>
                <a:off x="-2638266" y="1182688"/>
                <a:ext cx="180975" cy="590550"/>
              </a:xfrm>
              <a:custGeom>
                <a:avLst/>
                <a:gdLst>
                  <a:gd name="T0" fmla="*/ 28 w 56"/>
                  <a:gd name="T1" fmla="*/ 182 h 182"/>
                  <a:gd name="T2" fmla="*/ 0 w 56"/>
                  <a:gd name="T3" fmla="*/ 154 h 182"/>
                  <a:gd name="T4" fmla="*/ 0 w 56"/>
                  <a:gd name="T5" fmla="*/ 28 h 182"/>
                  <a:gd name="T6" fmla="*/ 28 w 56"/>
                  <a:gd name="T7" fmla="*/ 0 h 182"/>
                  <a:gd name="T8" fmla="*/ 28 w 56"/>
                  <a:gd name="T9" fmla="*/ 0 h 182"/>
                  <a:gd name="T10" fmla="*/ 56 w 56"/>
                  <a:gd name="T11" fmla="*/ 28 h 182"/>
                  <a:gd name="T12" fmla="*/ 56 w 56"/>
                  <a:gd name="T13" fmla="*/ 154 h 182"/>
                  <a:gd name="T14" fmla="*/ 28 w 56"/>
                  <a:gd name="T1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82">
                    <a:moveTo>
                      <a:pt x="28" y="182"/>
                    </a:moveTo>
                    <a:cubicBezTo>
                      <a:pt x="12" y="182"/>
                      <a:pt x="0" y="169"/>
                      <a:pt x="0" y="15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2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43" y="0"/>
                      <a:pt x="56" y="12"/>
                      <a:pt x="56" y="28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169"/>
                      <a:pt x="43" y="182"/>
                      <a:pt x="2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7" name="Freeform 101"/>
              <p:cNvSpPr>
                <a:spLocks/>
              </p:cNvSpPr>
              <p:nvPr/>
            </p:nvSpPr>
            <p:spPr bwMode="auto">
              <a:xfrm>
                <a:off x="-4111466" y="1778001"/>
                <a:ext cx="490538" cy="490538"/>
              </a:xfrm>
              <a:custGeom>
                <a:avLst/>
                <a:gdLst>
                  <a:gd name="T0" fmla="*/ 140 w 151"/>
                  <a:gd name="T1" fmla="*/ 140 h 151"/>
                  <a:gd name="T2" fmla="*/ 100 w 151"/>
                  <a:gd name="T3" fmla="*/ 140 h 151"/>
                  <a:gd name="T4" fmla="*/ 11 w 151"/>
                  <a:gd name="T5" fmla="*/ 51 h 151"/>
                  <a:gd name="T6" fmla="*/ 11 w 151"/>
                  <a:gd name="T7" fmla="*/ 11 h 151"/>
                  <a:gd name="T8" fmla="*/ 11 w 151"/>
                  <a:gd name="T9" fmla="*/ 11 h 151"/>
                  <a:gd name="T10" fmla="*/ 51 w 151"/>
                  <a:gd name="T11" fmla="*/ 11 h 151"/>
                  <a:gd name="T12" fmla="*/ 140 w 151"/>
                  <a:gd name="T13" fmla="*/ 100 h 151"/>
                  <a:gd name="T14" fmla="*/ 140 w 151"/>
                  <a:gd name="T15" fmla="*/ 14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1" h="151">
                    <a:moveTo>
                      <a:pt x="140" y="140"/>
                    </a:moveTo>
                    <a:cubicBezTo>
                      <a:pt x="129" y="151"/>
                      <a:pt x="111" y="151"/>
                      <a:pt x="100" y="140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0" y="40"/>
                      <a:pt x="0" y="22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2" y="0"/>
                      <a:pt x="40" y="0"/>
                      <a:pt x="51" y="11"/>
                    </a:cubicBezTo>
                    <a:cubicBezTo>
                      <a:pt x="140" y="100"/>
                      <a:pt x="140" y="100"/>
                      <a:pt x="140" y="100"/>
                    </a:cubicBezTo>
                    <a:cubicBezTo>
                      <a:pt x="151" y="111"/>
                      <a:pt x="151" y="129"/>
                      <a:pt x="140" y="1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8" name="Freeform 102"/>
              <p:cNvSpPr>
                <a:spLocks/>
              </p:cNvSpPr>
              <p:nvPr/>
            </p:nvSpPr>
            <p:spPr bwMode="auto">
              <a:xfrm>
                <a:off x="-4706779" y="3249613"/>
                <a:ext cx="592138" cy="180975"/>
              </a:xfrm>
              <a:custGeom>
                <a:avLst/>
                <a:gdLst>
                  <a:gd name="T0" fmla="*/ 182 w 182"/>
                  <a:gd name="T1" fmla="*/ 28 h 56"/>
                  <a:gd name="T2" fmla="*/ 154 w 182"/>
                  <a:gd name="T3" fmla="*/ 56 h 56"/>
                  <a:gd name="T4" fmla="*/ 28 w 182"/>
                  <a:gd name="T5" fmla="*/ 56 h 56"/>
                  <a:gd name="T6" fmla="*/ 0 w 182"/>
                  <a:gd name="T7" fmla="*/ 28 h 56"/>
                  <a:gd name="T8" fmla="*/ 0 w 182"/>
                  <a:gd name="T9" fmla="*/ 28 h 56"/>
                  <a:gd name="T10" fmla="*/ 28 w 182"/>
                  <a:gd name="T11" fmla="*/ 0 h 56"/>
                  <a:gd name="T12" fmla="*/ 154 w 182"/>
                  <a:gd name="T13" fmla="*/ 0 h 56"/>
                  <a:gd name="T14" fmla="*/ 182 w 182"/>
                  <a:gd name="T15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56">
                    <a:moveTo>
                      <a:pt x="182" y="28"/>
                    </a:moveTo>
                    <a:cubicBezTo>
                      <a:pt x="182" y="43"/>
                      <a:pt x="169" y="56"/>
                      <a:pt x="154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12" y="56"/>
                      <a:pt x="0" y="43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2" y="0"/>
                      <a:pt x="28" y="0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9" y="0"/>
                      <a:pt x="182" y="12"/>
                      <a:pt x="18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49" name="Freeform 103"/>
              <p:cNvSpPr>
                <a:spLocks/>
              </p:cNvSpPr>
              <p:nvPr/>
            </p:nvSpPr>
            <p:spPr bwMode="auto">
              <a:xfrm>
                <a:off x="-980916" y="3249613"/>
                <a:ext cx="592138" cy="180975"/>
              </a:xfrm>
              <a:custGeom>
                <a:avLst/>
                <a:gdLst>
                  <a:gd name="T0" fmla="*/ 0 w 182"/>
                  <a:gd name="T1" fmla="*/ 28 h 56"/>
                  <a:gd name="T2" fmla="*/ 28 w 182"/>
                  <a:gd name="T3" fmla="*/ 0 h 56"/>
                  <a:gd name="T4" fmla="*/ 154 w 182"/>
                  <a:gd name="T5" fmla="*/ 0 h 56"/>
                  <a:gd name="T6" fmla="*/ 182 w 182"/>
                  <a:gd name="T7" fmla="*/ 28 h 56"/>
                  <a:gd name="T8" fmla="*/ 182 w 182"/>
                  <a:gd name="T9" fmla="*/ 28 h 56"/>
                  <a:gd name="T10" fmla="*/ 154 w 182"/>
                  <a:gd name="T11" fmla="*/ 56 h 56"/>
                  <a:gd name="T12" fmla="*/ 28 w 182"/>
                  <a:gd name="T13" fmla="*/ 56 h 56"/>
                  <a:gd name="T14" fmla="*/ 0 w 182"/>
                  <a:gd name="T15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56">
                    <a:moveTo>
                      <a:pt x="0" y="28"/>
                    </a:moveTo>
                    <a:cubicBezTo>
                      <a:pt x="0" y="12"/>
                      <a:pt x="12" y="0"/>
                      <a:pt x="28" y="0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9" y="0"/>
                      <a:pt x="182" y="12"/>
                      <a:pt x="182" y="28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2" y="43"/>
                      <a:pt x="169" y="56"/>
                      <a:pt x="154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12" y="56"/>
                      <a:pt x="0" y="43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0" name="Freeform 104"/>
              <p:cNvSpPr>
                <a:spLocks/>
              </p:cNvSpPr>
              <p:nvPr/>
            </p:nvSpPr>
            <p:spPr bwMode="auto">
              <a:xfrm>
                <a:off x="-1474629" y="1778001"/>
                <a:ext cx="487363" cy="490538"/>
              </a:xfrm>
              <a:custGeom>
                <a:avLst/>
                <a:gdLst>
                  <a:gd name="T0" fmla="*/ 11 w 150"/>
                  <a:gd name="T1" fmla="*/ 140 h 151"/>
                  <a:gd name="T2" fmla="*/ 11 w 150"/>
                  <a:gd name="T3" fmla="*/ 100 h 151"/>
                  <a:gd name="T4" fmla="*/ 100 w 150"/>
                  <a:gd name="T5" fmla="*/ 11 h 151"/>
                  <a:gd name="T6" fmla="*/ 139 w 150"/>
                  <a:gd name="T7" fmla="*/ 11 h 151"/>
                  <a:gd name="T8" fmla="*/ 139 w 150"/>
                  <a:gd name="T9" fmla="*/ 11 h 151"/>
                  <a:gd name="T10" fmla="*/ 139 w 150"/>
                  <a:gd name="T11" fmla="*/ 51 h 151"/>
                  <a:gd name="T12" fmla="*/ 50 w 150"/>
                  <a:gd name="T13" fmla="*/ 140 h 151"/>
                  <a:gd name="T14" fmla="*/ 11 w 150"/>
                  <a:gd name="T15" fmla="*/ 14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0" h="151">
                    <a:moveTo>
                      <a:pt x="11" y="140"/>
                    </a:moveTo>
                    <a:cubicBezTo>
                      <a:pt x="0" y="129"/>
                      <a:pt x="0" y="111"/>
                      <a:pt x="11" y="100"/>
                    </a:cubicBezTo>
                    <a:cubicBezTo>
                      <a:pt x="100" y="11"/>
                      <a:pt x="100" y="11"/>
                      <a:pt x="100" y="11"/>
                    </a:cubicBezTo>
                    <a:cubicBezTo>
                      <a:pt x="111" y="0"/>
                      <a:pt x="128" y="0"/>
                      <a:pt x="139" y="11"/>
                    </a:cubicBezTo>
                    <a:cubicBezTo>
                      <a:pt x="139" y="11"/>
                      <a:pt x="139" y="11"/>
                      <a:pt x="139" y="11"/>
                    </a:cubicBezTo>
                    <a:cubicBezTo>
                      <a:pt x="150" y="22"/>
                      <a:pt x="150" y="40"/>
                      <a:pt x="139" y="51"/>
                    </a:cubicBezTo>
                    <a:cubicBezTo>
                      <a:pt x="50" y="140"/>
                      <a:pt x="50" y="140"/>
                      <a:pt x="50" y="140"/>
                    </a:cubicBezTo>
                    <a:cubicBezTo>
                      <a:pt x="39" y="151"/>
                      <a:pt x="22" y="151"/>
                      <a:pt x="11" y="1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51" name="Freeform 105"/>
              <p:cNvSpPr>
                <a:spLocks/>
              </p:cNvSpPr>
              <p:nvPr/>
            </p:nvSpPr>
            <p:spPr bwMode="auto">
              <a:xfrm>
                <a:off x="-3506629" y="2197101"/>
                <a:ext cx="2106613" cy="1809750"/>
              </a:xfrm>
              <a:custGeom>
                <a:avLst/>
                <a:gdLst>
                  <a:gd name="T0" fmla="*/ 60 w 648"/>
                  <a:gd name="T1" fmla="*/ 557 h 557"/>
                  <a:gd name="T2" fmla="*/ 150 w 648"/>
                  <a:gd name="T3" fmla="*/ 116 h 557"/>
                  <a:gd name="T4" fmla="*/ 341 w 648"/>
                  <a:gd name="T5" fmla="*/ 64 h 557"/>
                  <a:gd name="T6" fmla="*/ 486 w 648"/>
                  <a:gd name="T7" fmla="*/ 114 h 557"/>
                  <a:gd name="T8" fmla="*/ 588 w 648"/>
                  <a:gd name="T9" fmla="*/ 557 h 557"/>
                  <a:gd name="T10" fmla="*/ 648 w 648"/>
                  <a:gd name="T11" fmla="*/ 557 h 557"/>
                  <a:gd name="T12" fmla="*/ 532 w 648"/>
                  <a:gd name="T13" fmla="*/ 76 h 557"/>
                  <a:gd name="T14" fmla="*/ 343 w 648"/>
                  <a:gd name="T15" fmla="*/ 4 h 557"/>
                  <a:gd name="T16" fmla="*/ 107 w 648"/>
                  <a:gd name="T17" fmla="*/ 74 h 557"/>
                  <a:gd name="T18" fmla="*/ 20 w 648"/>
                  <a:gd name="T19" fmla="*/ 373 h 557"/>
                  <a:gd name="T20" fmla="*/ 0 w 648"/>
                  <a:gd name="T21" fmla="*/ 557 h 557"/>
                  <a:gd name="T22" fmla="*/ 60 w 648"/>
                  <a:gd name="T23" fmla="*/ 557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8" h="557">
                    <a:moveTo>
                      <a:pt x="60" y="557"/>
                    </a:moveTo>
                    <a:cubicBezTo>
                      <a:pt x="73" y="394"/>
                      <a:pt x="105" y="162"/>
                      <a:pt x="150" y="116"/>
                    </a:cubicBezTo>
                    <a:cubicBezTo>
                      <a:pt x="183" y="82"/>
                      <a:pt x="261" y="61"/>
                      <a:pt x="341" y="64"/>
                    </a:cubicBezTo>
                    <a:cubicBezTo>
                      <a:pt x="407" y="66"/>
                      <a:pt x="461" y="85"/>
                      <a:pt x="486" y="114"/>
                    </a:cubicBezTo>
                    <a:cubicBezTo>
                      <a:pt x="529" y="166"/>
                      <a:pt x="569" y="396"/>
                      <a:pt x="588" y="557"/>
                    </a:cubicBezTo>
                    <a:cubicBezTo>
                      <a:pt x="648" y="557"/>
                      <a:pt x="648" y="557"/>
                      <a:pt x="648" y="557"/>
                    </a:cubicBezTo>
                    <a:cubicBezTo>
                      <a:pt x="635" y="444"/>
                      <a:pt x="596" y="152"/>
                      <a:pt x="532" y="76"/>
                    </a:cubicBezTo>
                    <a:cubicBezTo>
                      <a:pt x="496" y="33"/>
                      <a:pt x="427" y="7"/>
                      <a:pt x="343" y="4"/>
                    </a:cubicBezTo>
                    <a:cubicBezTo>
                      <a:pt x="245" y="0"/>
                      <a:pt x="152" y="28"/>
                      <a:pt x="107" y="74"/>
                    </a:cubicBezTo>
                    <a:cubicBezTo>
                      <a:pt x="94" y="88"/>
                      <a:pt x="53" y="130"/>
                      <a:pt x="20" y="373"/>
                    </a:cubicBezTo>
                    <a:cubicBezTo>
                      <a:pt x="10" y="445"/>
                      <a:pt x="3" y="514"/>
                      <a:pt x="0" y="557"/>
                    </a:cubicBezTo>
                    <a:lnTo>
                      <a:pt x="60" y="5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cxnSp>
        <p:nvCxnSpPr>
          <p:cNvPr id="256" name="Gerader Verbinder 255"/>
          <p:cNvCxnSpPr/>
          <p:nvPr/>
        </p:nvCxnSpPr>
        <p:spPr bwMode="auto">
          <a:xfrm>
            <a:off x="5209863" y="2844000"/>
            <a:ext cx="5134" cy="54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7" name="Gerader Verbinder 256"/>
          <p:cNvCxnSpPr/>
          <p:nvPr/>
        </p:nvCxnSpPr>
        <p:spPr bwMode="auto">
          <a:xfrm flipH="1">
            <a:off x="5211622" y="1977969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8" name="Gruppieren 257"/>
          <p:cNvGrpSpPr/>
          <p:nvPr/>
        </p:nvGrpSpPr>
        <p:grpSpPr>
          <a:xfrm>
            <a:off x="4875568" y="3790015"/>
            <a:ext cx="689282" cy="747438"/>
            <a:chOff x="4431570" y="4152826"/>
            <a:chExt cx="1147762" cy="1244601"/>
          </a:xfrm>
        </p:grpSpPr>
        <p:sp>
          <p:nvSpPr>
            <p:cNvPr id="259" name="Rectangle 24"/>
            <p:cNvSpPr>
              <a:spLocks noChangeArrowheads="1"/>
            </p:cNvSpPr>
            <p:nvPr/>
          </p:nvSpPr>
          <p:spPr bwMode="auto">
            <a:xfrm>
              <a:off x="4431570" y="4152826"/>
              <a:ext cx="357187" cy="5746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0" name="Rectangle 25"/>
            <p:cNvSpPr>
              <a:spLocks noChangeArrowheads="1"/>
            </p:cNvSpPr>
            <p:nvPr/>
          </p:nvSpPr>
          <p:spPr bwMode="auto">
            <a:xfrm>
              <a:off x="4431570" y="4767189"/>
              <a:ext cx="357187" cy="63023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1" name="Freeform 26"/>
            <p:cNvSpPr>
              <a:spLocks noEditPoints="1"/>
            </p:cNvSpPr>
            <p:nvPr/>
          </p:nvSpPr>
          <p:spPr bwMode="auto">
            <a:xfrm>
              <a:off x="4826857" y="4152826"/>
              <a:ext cx="363537" cy="1244600"/>
            </a:xfrm>
            <a:custGeom>
              <a:avLst/>
              <a:gdLst>
                <a:gd name="T0" fmla="*/ 0 w 229"/>
                <a:gd name="T1" fmla="*/ 0 h 784"/>
                <a:gd name="T2" fmla="*/ 0 w 229"/>
                <a:gd name="T3" fmla="*/ 784 h 784"/>
                <a:gd name="T4" fmla="*/ 229 w 229"/>
                <a:gd name="T5" fmla="*/ 784 h 784"/>
                <a:gd name="T6" fmla="*/ 229 w 229"/>
                <a:gd name="T7" fmla="*/ 0 h 784"/>
                <a:gd name="T8" fmla="*/ 0 w 229"/>
                <a:gd name="T9" fmla="*/ 0 h 784"/>
                <a:gd name="T10" fmla="*/ 167 w 229"/>
                <a:gd name="T11" fmla="*/ 706 h 784"/>
                <a:gd name="T12" fmla="*/ 60 w 229"/>
                <a:gd name="T13" fmla="*/ 706 h 784"/>
                <a:gd name="T14" fmla="*/ 60 w 229"/>
                <a:gd name="T15" fmla="*/ 82 h 784"/>
                <a:gd name="T16" fmla="*/ 167 w 229"/>
                <a:gd name="T17" fmla="*/ 82 h 784"/>
                <a:gd name="T18" fmla="*/ 167 w 229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784">
                  <a:moveTo>
                    <a:pt x="0" y="0"/>
                  </a:moveTo>
                  <a:lnTo>
                    <a:pt x="0" y="784"/>
                  </a:lnTo>
                  <a:lnTo>
                    <a:pt x="229" y="784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167" y="706"/>
                  </a:moveTo>
                  <a:lnTo>
                    <a:pt x="60" y="706"/>
                  </a:lnTo>
                  <a:lnTo>
                    <a:pt x="60" y="82"/>
                  </a:lnTo>
                  <a:lnTo>
                    <a:pt x="167" y="82"/>
                  </a:lnTo>
                  <a:lnTo>
                    <a:pt x="167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2" name="Freeform 27"/>
            <p:cNvSpPr>
              <a:spLocks noEditPoints="1"/>
            </p:cNvSpPr>
            <p:nvPr/>
          </p:nvSpPr>
          <p:spPr bwMode="auto">
            <a:xfrm>
              <a:off x="5230082" y="4152826"/>
              <a:ext cx="349250" cy="1244600"/>
            </a:xfrm>
            <a:custGeom>
              <a:avLst/>
              <a:gdLst>
                <a:gd name="T0" fmla="*/ 0 w 220"/>
                <a:gd name="T1" fmla="*/ 0 h 784"/>
                <a:gd name="T2" fmla="*/ 0 w 220"/>
                <a:gd name="T3" fmla="*/ 784 h 784"/>
                <a:gd name="T4" fmla="*/ 220 w 220"/>
                <a:gd name="T5" fmla="*/ 784 h 784"/>
                <a:gd name="T6" fmla="*/ 220 w 220"/>
                <a:gd name="T7" fmla="*/ 0 h 784"/>
                <a:gd name="T8" fmla="*/ 0 w 220"/>
                <a:gd name="T9" fmla="*/ 0 h 784"/>
                <a:gd name="T10" fmla="*/ 160 w 220"/>
                <a:gd name="T11" fmla="*/ 706 h 784"/>
                <a:gd name="T12" fmla="*/ 53 w 220"/>
                <a:gd name="T13" fmla="*/ 706 h 784"/>
                <a:gd name="T14" fmla="*/ 53 w 220"/>
                <a:gd name="T15" fmla="*/ 82 h 784"/>
                <a:gd name="T16" fmla="*/ 160 w 220"/>
                <a:gd name="T17" fmla="*/ 82 h 784"/>
                <a:gd name="T18" fmla="*/ 160 w 220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784">
                  <a:moveTo>
                    <a:pt x="0" y="0"/>
                  </a:moveTo>
                  <a:lnTo>
                    <a:pt x="0" y="784"/>
                  </a:lnTo>
                  <a:lnTo>
                    <a:pt x="220" y="784"/>
                  </a:lnTo>
                  <a:lnTo>
                    <a:pt x="220" y="0"/>
                  </a:lnTo>
                  <a:lnTo>
                    <a:pt x="0" y="0"/>
                  </a:lnTo>
                  <a:close/>
                  <a:moveTo>
                    <a:pt x="160" y="706"/>
                  </a:moveTo>
                  <a:lnTo>
                    <a:pt x="53" y="706"/>
                  </a:lnTo>
                  <a:lnTo>
                    <a:pt x="53" y="82"/>
                  </a:lnTo>
                  <a:lnTo>
                    <a:pt x="160" y="82"/>
                  </a:lnTo>
                  <a:lnTo>
                    <a:pt x="160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263" name="Rechteck 262"/>
          <p:cNvSpPr/>
          <p:nvPr/>
        </p:nvSpPr>
        <p:spPr bwMode="auto">
          <a:xfrm>
            <a:off x="4702295" y="1807429"/>
            <a:ext cx="756949" cy="171022"/>
          </a:xfrm>
          <a:prstGeom prst="rect">
            <a:avLst/>
          </a:prstGeom>
          <a:solidFill>
            <a:schemeClr val="bg2"/>
          </a:solidFill>
          <a:ln w="9525" algn="ctr">
            <a:noFill/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grpSp>
        <p:nvGrpSpPr>
          <p:cNvPr id="264" name="Gruppieren 263"/>
          <p:cNvGrpSpPr/>
          <p:nvPr/>
        </p:nvGrpSpPr>
        <p:grpSpPr>
          <a:xfrm>
            <a:off x="5334422" y="1674097"/>
            <a:ext cx="390047" cy="323961"/>
            <a:chOff x="4811713" y="714375"/>
            <a:chExt cx="1817688" cy="1509713"/>
          </a:xfrm>
          <a:solidFill>
            <a:schemeClr val="bg2"/>
          </a:solidFill>
        </p:grpSpPr>
        <p:sp>
          <p:nvSpPr>
            <p:cNvPr id="265" name="Rectangle 21"/>
            <p:cNvSpPr>
              <a:spLocks noChangeArrowheads="1"/>
            </p:cNvSpPr>
            <p:nvPr/>
          </p:nvSpPr>
          <p:spPr bwMode="auto">
            <a:xfrm>
              <a:off x="5249863" y="1298575"/>
              <a:ext cx="1379538" cy="925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266" name="Gruppieren 265"/>
            <p:cNvGrpSpPr/>
            <p:nvPr/>
          </p:nvGrpSpPr>
          <p:grpSpPr>
            <a:xfrm>
              <a:off x="5370513" y="1298575"/>
              <a:ext cx="1258887" cy="925513"/>
              <a:chOff x="5370513" y="1298575"/>
              <a:chExt cx="1258887" cy="925513"/>
            </a:xfrm>
            <a:grpFill/>
          </p:grpSpPr>
          <p:sp>
            <p:nvSpPr>
              <p:cNvPr id="273" name="Rectangle 22"/>
              <p:cNvSpPr>
                <a:spLocks noChangeArrowheads="1"/>
              </p:cNvSpPr>
              <p:nvPr/>
            </p:nvSpPr>
            <p:spPr bwMode="auto">
              <a:xfrm>
                <a:off x="5370513" y="1298575"/>
                <a:ext cx="600075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4" name="Rectangle 23"/>
              <p:cNvSpPr>
                <a:spLocks noChangeArrowheads="1"/>
              </p:cNvSpPr>
              <p:nvPr/>
            </p:nvSpPr>
            <p:spPr bwMode="auto">
              <a:xfrm>
                <a:off x="6032500" y="1298575"/>
                <a:ext cx="596900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5" name="Rectangle 24"/>
              <p:cNvSpPr>
                <a:spLocks noChangeArrowheads="1"/>
              </p:cNvSpPr>
              <p:nvPr/>
            </p:nvSpPr>
            <p:spPr bwMode="auto">
              <a:xfrm>
                <a:off x="5448300" y="1627188"/>
                <a:ext cx="1181100" cy="268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6" name="Rectangle 25"/>
              <p:cNvSpPr>
                <a:spLocks noChangeArrowheads="1"/>
              </p:cNvSpPr>
              <p:nvPr/>
            </p:nvSpPr>
            <p:spPr bwMode="auto">
              <a:xfrm>
                <a:off x="6032500" y="1957388"/>
                <a:ext cx="596900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7" name="Freeform 26"/>
              <p:cNvSpPr>
                <a:spLocks/>
              </p:cNvSpPr>
              <p:nvPr/>
            </p:nvSpPr>
            <p:spPr bwMode="auto">
              <a:xfrm>
                <a:off x="5370513" y="1957388"/>
                <a:ext cx="600075" cy="266700"/>
              </a:xfrm>
              <a:custGeom>
                <a:avLst/>
                <a:gdLst>
                  <a:gd name="T0" fmla="*/ 378 w 378"/>
                  <a:gd name="T1" fmla="*/ 168 h 168"/>
                  <a:gd name="T2" fmla="*/ 0 w 378"/>
                  <a:gd name="T3" fmla="*/ 168 h 168"/>
                  <a:gd name="T4" fmla="*/ 68 w 378"/>
                  <a:gd name="T5" fmla="*/ 0 h 168"/>
                  <a:gd name="T6" fmla="*/ 378 w 378"/>
                  <a:gd name="T7" fmla="*/ 0 h 168"/>
                  <a:gd name="T8" fmla="*/ 378 w 378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68">
                    <a:moveTo>
                      <a:pt x="378" y="168"/>
                    </a:moveTo>
                    <a:lnTo>
                      <a:pt x="0" y="168"/>
                    </a:lnTo>
                    <a:lnTo>
                      <a:pt x="68" y="0"/>
                    </a:lnTo>
                    <a:lnTo>
                      <a:pt x="378" y="0"/>
                    </a:lnTo>
                    <a:lnTo>
                      <a:pt x="378" y="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67" name="Gruppieren 266"/>
            <p:cNvGrpSpPr/>
            <p:nvPr/>
          </p:nvGrpSpPr>
          <p:grpSpPr>
            <a:xfrm>
              <a:off x="4811713" y="881063"/>
              <a:ext cx="995363" cy="1343025"/>
              <a:chOff x="4811713" y="881063"/>
              <a:chExt cx="995363" cy="1343025"/>
            </a:xfrm>
            <a:grpFill/>
          </p:grpSpPr>
          <p:sp>
            <p:nvSpPr>
              <p:cNvPr id="271" name="Freeform 27"/>
              <p:cNvSpPr>
                <a:spLocks/>
              </p:cNvSpPr>
              <p:nvPr/>
            </p:nvSpPr>
            <p:spPr bwMode="auto">
              <a:xfrm>
                <a:off x="4811713" y="881063"/>
                <a:ext cx="995363" cy="1343025"/>
              </a:xfrm>
              <a:custGeom>
                <a:avLst/>
                <a:gdLst>
                  <a:gd name="T0" fmla="*/ 182 w 305"/>
                  <a:gd name="T1" fmla="*/ 412 h 412"/>
                  <a:gd name="T2" fmla="*/ 232 w 305"/>
                  <a:gd name="T3" fmla="*/ 189 h 412"/>
                  <a:gd name="T4" fmla="*/ 202 w 305"/>
                  <a:gd name="T5" fmla="*/ 76 h 412"/>
                  <a:gd name="T6" fmla="*/ 176 w 305"/>
                  <a:gd name="T7" fmla="*/ 155 h 412"/>
                  <a:gd name="T8" fmla="*/ 125 w 305"/>
                  <a:gd name="T9" fmla="*/ 0 h 412"/>
                  <a:gd name="T10" fmla="*/ 65 w 305"/>
                  <a:gd name="T11" fmla="*/ 209 h 412"/>
                  <a:gd name="T12" fmla="*/ 126 w 305"/>
                  <a:gd name="T13" fmla="*/ 412 h 412"/>
                  <a:gd name="T14" fmla="*/ 125 w 305"/>
                  <a:gd name="T15" fmla="*/ 325 h 412"/>
                  <a:gd name="T16" fmla="*/ 157 w 305"/>
                  <a:gd name="T17" fmla="*/ 252 h 412"/>
                  <a:gd name="T18" fmla="*/ 184 w 305"/>
                  <a:gd name="T19" fmla="*/ 321 h 412"/>
                  <a:gd name="T20" fmla="*/ 182 w 305"/>
                  <a:gd name="T21" fmla="*/ 41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412">
                    <a:moveTo>
                      <a:pt x="182" y="412"/>
                    </a:moveTo>
                    <a:cubicBezTo>
                      <a:pt x="268" y="391"/>
                      <a:pt x="305" y="283"/>
                      <a:pt x="232" y="189"/>
                    </a:cubicBezTo>
                    <a:cubicBezTo>
                      <a:pt x="182" y="124"/>
                      <a:pt x="202" y="76"/>
                      <a:pt x="202" y="76"/>
                    </a:cubicBezTo>
                    <a:cubicBezTo>
                      <a:pt x="202" y="76"/>
                      <a:pt x="178" y="113"/>
                      <a:pt x="176" y="155"/>
                    </a:cubicBezTo>
                    <a:cubicBezTo>
                      <a:pt x="167" y="92"/>
                      <a:pt x="148" y="26"/>
                      <a:pt x="125" y="0"/>
                    </a:cubicBezTo>
                    <a:cubicBezTo>
                      <a:pt x="125" y="27"/>
                      <a:pt x="141" y="111"/>
                      <a:pt x="65" y="209"/>
                    </a:cubicBezTo>
                    <a:cubicBezTo>
                      <a:pt x="0" y="292"/>
                      <a:pt x="33" y="400"/>
                      <a:pt x="126" y="412"/>
                    </a:cubicBezTo>
                    <a:cubicBezTo>
                      <a:pt x="113" y="389"/>
                      <a:pt x="93" y="365"/>
                      <a:pt x="125" y="325"/>
                    </a:cubicBezTo>
                    <a:cubicBezTo>
                      <a:pt x="154" y="291"/>
                      <a:pt x="157" y="252"/>
                      <a:pt x="157" y="252"/>
                    </a:cubicBezTo>
                    <a:cubicBezTo>
                      <a:pt x="157" y="252"/>
                      <a:pt x="156" y="283"/>
                      <a:pt x="184" y="321"/>
                    </a:cubicBezTo>
                    <a:cubicBezTo>
                      <a:pt x="203" y="347"/>
                      <a:pt x="202" y="355"/>
                      <a:pt x="182" y="4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2" name="Freeform 29"/>
              <p:cNvSpPr>
                <a:spLocks/>
              </p:cNvSpPr>
              <p:nvPr/>
            </p:nvSpPr>
            <p:spPr bwMode="auto">
              <a:xfrm>
                <a:off x="5194300" y="1946275"/>
                <a:ext cx="247650" cy="277813"/>
              </a:xfrm>
              <a:custGeom>
                <a:avLst/>
                <a:gdLst>
                  <a:gd name="T0" fmla="*/ 65 w 76"/>
                  <a:gd name="T1" fmla="*/ 85 h 85"/>
                  <a:gd name="T2" fmla="*/ 53 w 76"/>
                  <a:gd name="T3" fmla="*/ 37 h 85"/>
                  <a:gd name="T4" fmla="*/ 37 w 76"/>
                  <a:gd name="T5" fmla="*/ 0 h 85"/>
                  <a:gd name="T6" fmla="*/ 19 w 76"/>
                  <a:gd name="T7" fmla="*/ 40 h 85"/>
                  <a:gd name="T8" fmla="*/ 9 w 76"/>
                  <a:gd name="T9" fmla="*/ 85 h 85"/>
                  <a:gd name="T10" fmla="*/ 65 w 76"/>
                  <a:gd name="T1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5">
                    <a:moveTo>
                      <a:pt x="65" y="85"/>
                    </a:moveTo>
                    <a:cubicBezTo>
                      <a:pt x="76" y="54"/>
                      <a:pt x="63" y="51"/>
                      <a:pt x="53" y="37"/>
                    </a:cubicBezTo>
                    <a:cubicBezTo>
                      <a:pt x="36" y="17"/>
                      <a:pt x="37" y="0"/>
                      <a:pt x="37" y="0"/>
                    </a:cubicBezTo>
                    <a:cubicBezTo>
                      <a:pt x="37" y="0"/>
                      <a:pt x="35" y="21"/>
                      <a:pt x="19" y="40"/>
                    </a:cubicBezTo>
                    <a:cubicBezTo>
                      <a:pt x="0" y="61"/>
                      <a:pt x="2" y="73"/>
                      <a:pt x="9" y="85"/>
                    </a:cubicBezTo>
                    <a:lnTo>
                      <a:pt x="65" y="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268" name="Gruppieren 267"/>
            <p:cNvGrpSpPr/>
            <p:nvPr/>
          </p:nvGrpSpPr>
          <p:grpSpPr>
            <a:xfrm>
              <a:off x="4811713" y="714375"/>
              <a:ext cx="995363" cy="1509713"/>
              <a:chOff x="4811713" y="714375"/>
              <a:chExt cx="995363" cy="1509713"/>
            </a:xfrm>
            <a:grpFill/>
          </p:grpSpPr>
          <p:sp>
            <p:nvSpPr>
              <p:cNvPr id="269" name="Freeform 28"/>
              <p:cNvSpPr>
                <a:spLocks/>
              </p:cNvSpPr>
              <p:nvPr/>
            </p:nvSpPr>
            <p:spPr bwMode="auto">
              <a:xfrm>
                <a:off x="5024438" y="1543050"/>
                <a:ext cx="563563" cy="681038"/>
              </a:xfrm>
              <a:custGeom>
                <a:avLst/>
                <a:gdLst>
                  <a:gd name="T0" fmla="*/ 117 w 173"/>
                  <a:gd name="T1" fmla="*/ 209 h 209"/>
                  <a:gd name="T2" fmla="*/ 132 w 173"/>
                  <a:gd name="T3" fmla="*/ 91 h 209"/>
                  <a:gd name="T4" fmla="*/ 114 w 173"/>
                  <a:gd name="T5" fmla="*/ 31 h 209"/>
                  <a:gd name="T6" fmla="*/ 99 w 173"/>
                  <a:gd name="T7" fmla="*/ 72 h 209"/>
                  <a:gd name="T8" fmla="*/ 80 w 173"/>
                  <a:gd name="T9" fmla="*/ 0 h 209"/>
                  <a:gd name="T10" fmla="*/ 36 w 173"/>
                  <a:gd name="T11" fmla="*/ 101 h 209"/>
                  <a:gd name="T12" fmla="*/ 61 w 173"/>
                  <a:gd name="T13" fmla="*/ 209 h 209"/>
                  <a:gd name="T14" fmla="*/ 71 w 173"/>
                  <a:gd name="T15" fmla="*/ 164 h 209"/>
                  <a:gd name="T16" fmla="*/ 89 w 173"/>
                  <a:gd name="T17" fmla="*/ 124 h 209"/>
                  <a:gd name="T18" fmla="*/ 104 w 173"/>
                  <a:gd name="T19" fmla="*/ 161 h 209"/>
                  <a:gd name="T20" fmla="*/ 117 w 173"/>
                  <a:gd name="T21" fmla="*/ 20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3" h="209">
                    <a:moveTo>
                      <a:pt x="117" y="209"/>
                    </a:moveTo>
                    <a:cubicBezTo>
                      <a:pt x="155" y="188"/>
                      <a:pt x="173" y="141"/>
                      <a:pt x="132" y="91"/>
                    </a:cubicBezTo>
                    <a:cubicBezTo>
                      <a:pt x="103" y="56"/>
                      <a:pt x="114" y="31"/>
                      <a:pt x="114" y="31"/>
                    </a:cubicBezTo>
                    <a:cubicBezTo>
                      <a:pt x="114" y="31"/>
                      <a:pt x="100" y="50"/>
                      <a:pt x="99" y="72"/>
                    </a:cubicBezTo>
                    <a:cubicBezTo>
                      <a:pt x="94" y="39"/>
                      <a:pt x="89" y="23"/>
                      <a:pt x="80" y="0"/>
                    </a:cubicBezTo>
                    <a:cubicBezTo>
                      <a:pt x="80" y="14"/>
                      <a:pt x="80" y="49"/>
                      <a:pt x="36" y="101"/>
                    </a:cubicBezTo>
                    <a:cubicBezTo>
                      <a:pt x="0" y="146"/>
                      <a:pt x="35" y="199"/>
                      <a:pt x="61" y="209"/>
                    </a:cubicBezTo>
                    <a:cubicBezTo>
                      <a:pt x="54" y="197"/>
                      <a:pt x="52" y="185"/>
                      <a:pt x="71" y="164"/>
                    </a:cubicBezTo>
                    <a:cubicBezTo>
                      <a:pt x="87" y="145"/>
                      <a:pt x="89" y="124"/>
                      <a:pt x="89" y="124"/>
                    </a:cubicBezTo>
                    <a:cubicBezTo>
                      <a:pt x="89" y="124"/>
                      <a:pt x="88" y="141"/>
                      <a:pt x="104" y="161"/>
                    </a:cubicBezTo>
                    <a:cubicBezTo>
                      <a:pt x="115" y="175"/>
                      <a:pt x="128" y="179"/>
                      <a:pt x="117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70" name="Freeform 30"/>
              <p:cNvSpPr>
                <a:spLocks/>
              </p:cNvSpPr>
              <p:nvPr/>
            </p:nvSpPr>
            <p:spPr bwMode="auto">
              <a:xfrm>
                <a:off x="4811713" y="714375"/>
                <a:ext cx="995363" cy="1509713"/>
              </a:xfrm>
              <a:custGeom>
                <a:avLst/>
                <a:gdLst>
                  <a:gd name="T0" fmla="*/ 248 w 305"/>
                  <a:gd name="T1" fmla="*/ 227 h 463"/>
                  <a:gd name="T2" fmla="*/ 220 w 305"/>
                  <a:gd name="T3" fmla="*/ 135 h 463"/>
                  <a:gd name="T4" fmla="*/ 220 w 305"/>
                  <a:gd name="T5" fmla="*/ 135 h 463"/>
                  <a:gd name="T6" fmla="*/ 185 w 305"/>
                  <a:gd name="T7" fmla="*/ 117 h 463"/>
                  <a:gd name="T8" fmla="*/ 180 w 305"/>
                  <a:gd name="T9" fmla="*/ 126 h 463"/>
                  <a:gd name="T10" fmla="*/ 140 w 305"/>
                  <a:gd name="T11" fmla="*/ 38 h 463"/>
                  <a:gd name="T12" fmla="*/ 105 w 305"/>
                  <a:gd name="T13" fmla="*/ 0 h 463"/>
                  <a:gd name="T14" fmla="*/ 105 w 305"/>
                  <a:gd name="T15" fmla="*/ 51 h 463"/>
                  <a:gd name="T16" fmla="*/ 105 w 305"/>
                  <a:gd name="T17" fmla="*/ 65 h 463"/>
                  <a:gd name="T18" fmla="*/ 49 w 305"/>
                  <a:gd name="T19" fmla="*/ 248 h 463"/>
                  <a:gd name="T20" fmla="*/ 21 w 305"/>
                  <a:gd name="T21" fmla="*/ 406 h 463"/>
                  <a:gd name="T22" fmla="*/ 68 w 305"/>
                  <a:gd name="T23" fmla="*/ 463 h 463"/>
                  <a:gd name="T24" fmla="*/ 126 w 305"/>
                  <a:gd name="T25" fmla="*/ 463 h 463"/>
                  <a:gd name="T26" fmla="*/ 65 w 305"/>
                  <a:gd name="T27" fmla="*/ 260 h 463"/>
                  <a:gd name="T28" fmla="*/ 125 w 305"/>
                  <a:gd name="T29" fmla="*/ 51 h 463"/>
                  <a:gd name="T30" fmla="*/ 176 w 305"/>
                  <a:gd name="T31" fmla="*/ 206 h 463"/>
                  <a:gd name="T32" fmla="*/ 202 w 305"/>
                  <a:gd name="T33" fmla="*/ 127 h 463"/>
                  <a:gd name="T34" fmla="*/ 232 w 305"/>
                  <a:gd name="T35" fmla="*/ 240 h 463"/>
                  <a:gd name="T36" fmla="*/ 182 w 305"/>
                  <a:gd name="T37" fmla="*/ 463 h 463"/>
                  <a:gd name="T38" fmla="*/ 231 w 305"/>
                  <a:gd name="T39" fmla="*/ 463 h 463"/>
                  <a:gd name="T40" fmla="*/ 283 w 305"/>
                  <a:gd name="T41" fmla="*/ 395 h 463"/>
                  <a:gd name="T42" fmla="*/ 248 w 305"/>
                  <a:gd name="T43" fmla="*/ 227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5" h="463">
                    <a:moveTo>
                      <a:pt x="248" y="227"/>
                    </a:moveTo>
                    <a:cubicBezTo>
                      <a:pt x="207" y="174"/>
                      <a:pt x="220" y="136"/>
                      <a:pt x="220" y="135"/>
                    </a:cubicBezTo>
                    <a:cubicBezTo>
                      <a:pt x="220" y="135"/>
                      <a:pt x="220" y="135"/>
                      <a:pt x="220" y="135"/>
                    </a:cubicBezTo>
                    <a:cubicBezTo>
                      <a:pt x="185" y="117"/>
                      <a:pt x="185" y="117"/>
                      <a:pt x="185" y="117"/>
                    </a:cubicBezTo>
                    <a:cubicBezTo>
                      <a:pt x="185" y="117"/>
                      <a:pt x="182" y="120"/>
                      <a:pt x="180" y="126"/>
                    </a:cubicBezTo>
                    <a:cubicBezTo>
                      <a:pt x="170" y="92"/>
                      <a:pt x="157" y="57"/>
                      <a:pt x="140" y="38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05" y="51"/>
                      <a:pt x="105" y="51"/>
                      <a:pt x="105" y="51"/>
                    </a:cubicBezTo>
                    <a:cubicBezTo>
                      <a:pt x="105" y="55"/>
                      <a:pt x="105" y="60"/>
                      <a:pt x="105" y="65"/>
                    </a:cubicBezTo>
                    <a:cubicBezTo>
                      <a:pt x="107" y="98"/>
                      <a:pt x="111" y="167"/>
                      <a:pt x="49" y="248"/>
                    </a:cubicBezTo>
                    <a:cubicBezTo>
                      <a:pt x="11" y="295"/>
                      <a:pt x="1" y="356"/>
                      <a:pt x="21" y="406"/>
                    </a:cubicBezTo>
                    <a:cubicBezTo>
                      <a:pt x="31" y="430"/>
                      <a:pt x="48" y="450"/>
                      <a:pt x="68" y="463"/>
                    </a:cubicBezTo>
                    <a:cubicBezTo>
                      <a:pt x="126" y="463"/>
                      <a:pt x="126" y="463"/>
                      <a:pt x="126" y="463"/>
                    </a:cubicBezTo>
                    <a:cubicBezTo>
                      <a:pt x="33" y="451"/>
                      <a:pt x="0" y="342"/>
                      <a:pt x="65" y="260"/>
                    </a:cubicBezTo>
                    <a:cubicBezTo>
                      <a:pt x="141" y="162"/>
                      <a:pt x="125" y="78"/>
                      <a:pt x="125" y="51"/>
                    </a:cubicBezTo>
                    <a:cubicBezTo>
                      <a:pt x="148" y="77"/>
                      <a:pt x="167" y="143"/>
                      <a:pt x="176" y="206"/>
                    </a:cubicBezTo>
                    <a:cubicBezTo>
                      <a:pt x="178" y="164"/>
                      <a:pt x="202" y="127"/>
                      <a:pt x="202" y="127"/>
                    </a:cubicBezTo>
                    <a:cubicBezTo>
                      <a:pt x="202" y="127"/>
                      <a:pt x="182" y="175"/>
                      <a:pt x="232" y="240"/>
                    </a:cubicBezTo>
                    <a:cubicBezTo>
                      <a:pt x="305" y="334"/>
                      <a:pt x="268" y="442"/>
                      <a:pt x="182" y="463"/>
                    </a:cubicBezTo>
                    <a:cubicBezTo>
                      <a:pt x="231" y="463"/>
                      <a:pt x="231" y="463"/>
                      <a:pt x="231" y="463"/>
                    </a:cubicBezTo>
                    <a:cubicBezTo>
                      <a:pt x="255" y="447"/>
                      <a:pt x="273" y="424"/>
                      <a:pt x="283" y="395"/>
                    </a:cubicBezTo>
                    <a:cubicBezTo>
                      <a:pt x="302" y="341"/>
                      <a:pt x="289" y="280"/>
                      <a:pt x="248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sp>
        <p:nvSpPr>
          <p:cNvPr id="278" name="Textfeld 277"/>
          <p:cNvSpPr txBox="1"/>
          <p:nvPr/>
        </p:nvSpPr>
        <p:spPr>
          <a:xfrm>
            <a:off x="4695840" y="2051190"/>
            <a:ext cx="1028628" cy="234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Firewall</a:t>
            </a:r>
            <a:endParaRPr lang="de-DE" sz="1200" dirty="0"/>
          </a:p>
        </p:txBody>
      </p:sp>
      <p:sp>
        <p:nvSpPr>
          <p:cNvPr id="279" name="Textfeld 278"/>
          <p:cNvSpPr txBox="1"/>
          <p:nvPr/>
        </p:nvSpPr>
        <p:spPr>
          <a:xfrm>
            <a:off x="6276122" y="2034801"/>
            <a:ext cx="984541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Industrie PC</a:t>
            </a:r>
            <a:endParaRPr lang="de-DE" sz="1200" dirty="0"/>
          </a:p>
        </p:txBody>
      </p:sp>
      <p:sp>
        <p:nvSpPr>
          <p:cNvPr id="280" name="Textfeld 279"/>
          <p:cNvSpPr txBox="1"/>
          <p:nvPr/>
        </p:nvSpPr>
        <p:spPr>
          <a:xfrm>
            <a:off x="4873204" y="4592386"/>
            <a:ext cx="689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sps</a:t>
            </a:r>
            <a:endParaRPr lang="de-DE" sz="1200" dirty="0"/>
          </a:p>
        </p:txBody>
      </p:sp>
      <p:sp>
        <p:nvSpPr>
          <p:cNvPr id="281" name="Textfeld 280"/>
          <p:cNvSpPr txBox="1"/>
          <p:nvPr/>
        </p:nvSpPr>
        <p:spPr>
          <a:xfrm>
            <a:off x="3089001" y="4592386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pnbk</a:t>
            </a:r>
            <a:endParaRPr lang="de-DE" sz="1200" dirty="0"/>
          </a:p>
        </p:txBody>
      </p:sp>
      <p:sp>
        <p:nvSpPr>
          <p:cNvPr id="282" name="Textfeld 281"/>
          <p:cNvSpPr txBox="1"/>
          <p:nvPr/>
        </p:nvSpPr>
        <p:spPr>
          <a:xfrm>
            <a:off x="1619672" y="4592386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opcgw</a:t>
            </a:r>
            <a:endParaRPr lang="de-DE" sz="1200" dirty="0"/>
          </a:p>
        </p:txBody>
      </p:sp>
      <p:sp>
        <p:nvSpPr>
          <p:cNvPr id="283" name="Textfeld 282"/>
          <p:cNvSpPr txBox="1"/>
          <p:nvPr/>
        </p:nvSpPr>
        <p:spPr>
          <a:xfrm>
            <a:off x="7685295" y="4592386"/>
            <a:ext cx="10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hmi</a:t>
            </a:r>
            <a:endParaRPr lang="de-DE" sz="1200" dirty="0"/>
          </a:p>
        </p:txBody>
      </p:sp>
      <p:sp>
        <p:nvSpPr>
          <p:cNvPr id="284" name="Freeform 20"/>
          <p:cNvSpPr>
            <a:spLocks noEditPoints="1"/>
          </p:cNvSpPr>
          <p:nvPr/>
        </p:nvSpPr>
        <p:spPr bwMode="auto">
          <a:xfrm>
            <a:off x="2141537" y="3784057"/>
            <a:ext cx="218909" cy="753396"/>
          </a:xfrm>
          <a:custGeom>
            <a:avLst/>
            <a:gdLst>
              <a:gd name="T0" fmla="*/ 0 w 274"/>
              <a:gd name="T1" fmla="*/ 0 h 943"/>
              <a:gd name="T2" fmla="*/ 0 w 274"/>
              <a:gd name="T3" fmla="*/ 943 h 943"/>
              <a:gd name="T4" fmla="*/ 274 w 274"/>
              <a:gd name="T5" fmla="*/ 943 h 943"/>
              <a:gd name="T6" fmla="*/ 274 w 274"/>
              <a:gd name="T7" fmla="*/ 0 h 943"/>
              <a:gd name="T8" fmla="*/ 0 w 274"/>
              <a:gd name="T9" fmla="*/ 0 h 943"/>
              <a:gd name="T10" fmla="*/ 226 w 274"/>
              <a:gd name="T11" fmla="*/ 857 h 943"/>
              <a:gd name="T12" fmla="*/ 44 w 274"/>
              <a:gd name="T13" fmla="*/ 857 h 943"/>
              <a:gd name="T14" fmla="*/ 44 w 274"/>
              <a:gd name="T15" fmla="*/ 86 h 943"/>
              <a:gd name="T16" fmla="*/ 226 w 274"/>
              <a:gd name="T17" fmla="*/ 86 h 943"/>
              <a:gd name="T18" fmla="*/ 226 w 274"/>
              <a:gd name="T19" fmla="*/ 857 h 9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4" h="943">
                <a:moveTo>
                  <a:pt x="0" y="0"/>
                </a:moveTo>
                <a:lnTo>
                  <a:pt x="0" y="943"/>
                </a:lnTo>
                <a:lnTo>
                  <a:pt x="274" y="943"/>
                </a:lnTo>
                <a:lnTo>
                  <a:pt x="274" y="0"/>
                </a:lnTo>
                <a:lnTo>
                  <a:pt x="0" y="0"/>
                </a:lnTo>
                <a:close/>
                <a:moveTo>
                  <a:pt x="226" y="857"/>
                </a:moveTo>
                <a:lnTo>
                  <a:pt x="44" y="857"/>
                </a:lnTo>
                <a:lnTo>
                  <a:pt x="44" y="86"/>
                </a:lnTo>
                <a:lnTo>
                  <a:pt x="226" y="86"/>
                </a:lnTo>
                <a:lnTo>
                  <a:pt x="226" y="85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5" name="Oval 21"/>
          <p:cNvSpPr>
            <a:spLocks noChangeArrowheads="1"/>
          </p:cNvSpPr>
          <p:nvPr/>
        </p:nvSpPr>
        <p:spPr bwMode="auto">
          <a:xfrm>
            <a:off x="2196664" y="3913485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6" name="Oval 22"/>
          <p:cNvSpPr>
            <a:spLocks noChangeArrowheads="1"/>
          </p:cNvSpPr>
          <p:nvPr/>
        </p:nvSpPr>
        <p:spPr bwMode="auto">
          <a:xfrm>
            <a:off x="2228621" y="3913485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7" name="Oval 23"/>
          <p:cNvSpPr>
            <a:spLocks noChangeArrowheads="1"/>
          </p:cNvSpPr>
          <p:nvPr/>
        </p:nvSpPr>
        <p:spPr bwMode="auto">
          <a:xfrm>
            <a:off x="2196664" y="3941447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8" name="Oval 24"/>
          <p:cNvSpPr>
            <a:spLocks noChangeArrowheads="1"/>
          </p:cNvSpPr>
          <p:nvPr/>
        </p:nvSpPr>
        <p:spPr bwMode="auto">
          <a:xfrm>
            <a:off x="2228621" y="3941447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9" name="Freeform 25"/>
          <p:cNvSpPr>
            <a:spLocks noEditPoints="1"/>
          </p:cNvSpPr>
          <p:nvPr/>
        </p:nvSpPr>
        <p:spPr bwMode="auto">
          <a:xfrm>
            <a:off x="2196664" y="4176335"/>
            <a:ext cx="108656" cy="166179"/>
          </a:xfrm>
          <a:custGeom>
            <a:avLst/>
            <a:gdLst>
              <a:gd name="T0" fmla="*/ 61 w 65"/>
              <a:gd name="T1" fmla="*/ 101 h 101"/>
              <a:gd name="T2" fmla="*/ 4 w 65"/>
              <a:gd name="T3" fmla="*/ 101 h 101"/>
              <a:gd name="T4" fmla="*/ 0 w 65"/>
              <a:gd name="T5" fmla="*/ 97 h 101"/>
              <a:gd name="T6" fmla="*/ 0 w 65"/>
              <a:gd name="T7" fmla="*/ 4 h 101"/>
              <a:gd name="T8" fmla="*/ 4 w 65"/>
              <a:gd name="T9" fmla="*/ 0 h 101"/>
              <a:gd name="T10" fmla="*/ 61 w 65"/>
              <a:gd name="T11" fmla="*/ 0 h 101"/>
              <a:gd name="T12" fmla="*/ 65 w 65"/>
              <a:gd name="T13" fmla="*/ 4 h 101"/>
              <a:gd name="T14" fmla="*/ 65 w 65"/>
              <a:gd name="T15" fmla="*/ 97 h 101"/>
              <a:gd name="T16" fmla="*/ 61 w 65"/>
              <a:gd name="T17" fmla="*/ 101 h 101"/>
              <a:gd name="T18" fmla="*/ 8 w 65"/>
              <a:gd name="T19" fmla="*/ 93 h 101"/>
              <a:gd name="T20" fmla="*/ 57 w 65"/>
              <a:gd name="T21" fmla="*/ 93 h 101"/>
              <a:gd name="T22" fmla="*/ 57 w 65"/>
              <a:gd name="T23" fmla="*/ 8 h 101"/>
              <a:gd name="T24" fmla="*/ 8 w 65"/>
              <a:gd name="T25" fmla="*/ 8 h 101"/>
              <a:gd name="T26" fmla="*/ 8 w 65"/>
              <a:gd name="T27" fmla="*/ 9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5" h="101">
                <a:moveTo>
                  <a:pt x="61" y="101"/>
                </a:moveTo>
                <a:cubicBezTo>
                  <a:pt x="4" y="101"/>
                  <a:pt x="4" y="101"/>
                  <a:pt x="4" y="101"/>
                </a:cubicBezTo>
                <a:cubicBezTo>
                  <a:pt x="2" y="101"/>
                  <a:pt x="0" y="99"/>
                  <a:pt x="0" y="9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0"/>
                  <a:pt x="65" y="2"/>
                  <a:pt x="65" y="4"/>
                </a:cubicBezTo>
                <a:cubicBezTo>
                  <a:pt x="65" y="97"/>
                  <a:pt x="65" y="97"/>
                  <a:pt x="65" y="97"/>
                </a:cubicBezTo>
                <a:cubicBezTo>
                  <a:pt x="65" y="99"/>
                  <a:pt x="63" y="101"/>
                  <a:pt x="61" y="101"/>
                </a:cubicBezTo>
                <a:close/>
                <a:moveTo>
                  <a:pt x="8" y="93"/>
                </a:moveTo>
                <a:cubicBezTo>
                  <a:pt x="57" y="93"/>
                  <a:pt x="57" y="93"/>
                  <a:pt x="57" y="93"/>
                </a:cubicBezTo>
                <a:cubicBezTo>
                  <a:pt x="57" y="8"/>
                  <a:pt x="57" y="8"/>
                  <a:pt x="57" y="8"/>
                </a:cubicBezTo>
                <a:cubicBezTo>
                  <a:pt x="8" y="8"/>
                  <a:pt x="8" y="8"/>
                  <a:pt x="8" y="8"/>
                </a:cubicBezTo>
                <a:lnTo>
                  <a:pt x="8" y="9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0" name="Freeform 26"/>
          <p:cNvSpPr>
            <a:spLocks/>
          </p:cNvSpPr>
          <p:nvPr/>
        </p:nvSpPr>
        <p:spPr bwMode="auto">
          <a:xfrm>
            <a:off x="2208647" y="4218679"/>
            <a:ext cx="76698" cy="91878"/>
          </a:xfrm>
          <a:custGeom>
            <a:avLst/>
            <a:gdLst>
              <a:gd name="T0" fmla="*/ 96 w 96"/>
              <a:gd name="T1" fmla="*/ 0 h 115"/>
              <a:gd name="T2" fmla="*/ 25 w 96"/>
              <a:gd name="T3" fmla="*/ 0 h 115"/>
              <a:gd name="T4" fmla="*/ 25 w 96"/>
              <a:gd name="T5" fmla="*/ 23 h 115"/>
              <a:gd name="T6" fmla="*/ 10 w 96"/>
              <a:gd name="T7" fmla="*/ 23 h 115"/>
              <a:gd name="T8" fmla="*/ 10 w 96"/>
              <a:gd name="T9" fmla="*/ 37 h 115"/>
              <a:gd name="T10" fmla="*/ 0 w 96"/>
              <a:gd name="T11" fmla="*/ 37 h 115"/>
              <a:gd name="T12" fmla="*/ 0 w 96"/>
              <a:gd name="T13" fmla="*/ 81 h 115"/>
              <a:gd name="T14" fmla="*/ 10 w 96"/>
              <a:gd name="T15" fmla="*/ 81 h 115"/>
              <a:gd name="T16" fmla="*/ 10 w 96"/>
              <a:gd name="T17" fmla="*/ 93 h 115"/>
              <a:gd name="T18" fmla="*/ 25 w 96"/>
              <a:gd name="T19" fmla="*/ 93 h 115"/>
              <a:gd name="T20" fmla="*/ 25 w 96"/>
              <a:gd name="T21" fmla="*/ 115 h 115"/>
              <a:gd name="T22" fmla="*/ 96 w 96"/>
              <a:gd name="T23" fmla="*/ 115 h 115"/>
              <a:gd name="T24" fmla="*/ 96 w 96"/>
              <a:gd name="T2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6" h="115">
                <a:moveTo>
                  <a:pt x="96" y="0"/>
                </a:moveTo>
                <a:lnTo>
                  <a:pt x="25" y="0"/>
                </a:lnTo>
                <a:lnTo>
                  <a:pt x="25" y="23"/>
                </a:lnTo>
                <a:lnTo>
                  <a:pt x="10" y="23"/>
                </a:lnTo>
                <a:lnTo>
                  <a:pt x="10" y="37"/>
                </a:lnTo>
                <a:lnTo>
                  <a:pt x="0" y="37"/>
                </a:lnTo>
                <a:lnTo>
                  <a:pt x="0" y="81"/>
                </a:lnTo>
                <a:lnTo>
                  <a:pt x="10" y="81"/>
                </a:lnTo>
                <a:lnTo>
                  <a:pt x="10" y="93"/>
                </a:lnTo>
                <a:lnTo>
                  <a:pt x="25" y="93"/>
                </a:lnTo>
                <a:lnTo>
                  <a:pt x="25" y="115"/>
                </a:lnTo>
                <a:lnTo>
                  <a:pt x="96" y="115"/>
                </a:lnTo>
                <a:lnTo>
                  <a:pt x="9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1" name="Rectangle 27"/>
          <p:cNvSpPr>
            <a:spLocks noChangeArrowheads="1"/>
          </p:cNvSpPr>
          <p:nvPr/>
        </p:nvSpPr>
        <p:spPr bwMode="auto">
          <a:xfrm>
            <a:off x="2208647" y="4194710"/>
            <a:ext cx="7989" cy="34354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2" name="Rectangle 28"/>
          <p:cNvSpPr>
            <a:spLocks noChangeArrowheads="1"/>
          </p:cNvSpPr>
          <p:nvPr/>
        </p:nvSpPr>
        <p:spPr bwMode="auto">
          <a:xfrm>
            <a:off x="2208647" y="4302566"/>
            <a:ext cx="7989" cy="32756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3" name="Freeform 29"/>
          <p:cNvSpPr>
            <a:spLocks noEditPoints="1"/>
          </p:cNvSpPr>
          <p:nvPr/>
        </p:nvSpPr>
        <p:spPr bwMode="auto">
          <a:xfrm>
            <a:off x="2196664" y="3979797"/>
            <a:ext cx="108656" cy="165379"/>
          </a:xfrm>
          <a:custGeom>
            <a:avLst/>
            <a:gdLst>
              <a:gd name="T0" fmla="*/ 61 w 65"/>
              <a:gd name="T1" fmla="*/ 101 h 101"/>
              <a:gd name="T2" fmla="*/ 4 w 65"/>
              <a:gd name="T3" fmla="*/ 101 h 101"/>
              <a:gd name="T4" fmla="*/ 0 w 65"/>
              <a:gd name="T5" fmla="*/ 97 h 101"/>
              <a:gd name="T6" fmla="*/ 0 w 65"/>
              <a:gd name="T7" fmla="*/ 4 h 101"/>
              <a:gd name="T8" fmla="*/ 4 w 65"/>
              <a:gd name="T9" fmla="*/ 0 h 101"/>
              <a:gd name="T10" fmla="*/ 61 w 65"/>
              <a:gd name="T11" fmla="*/ 0 h 101"/>
              <a:gd name="T12" fmla="*/ 65 w 65"/>
              <a:gd name="T13" fmla="*/ 4 h 101"/>
              <a:gd name="T14" fmla="*/ 65 w 65"/>
              <a:gd name="T15" fmla="*/ 97 h 101"/>
              <a:gd name="T16" fmla="*/ 61 w 65"/>
              <a:gd name="T17" fmla="*/ 101 h 101"/>
              <a:gd name="T18" fmla="*/ 8 w 65"/>
              <a:gd name="T19" fmla="*/ 93 h 101"/>
              <a:gd name="T20" fmla="*/ 57 w 65"/>
              <a:gd name="T21" fmla="*/ 93 h 101"/>
              <a:gd name="T22" fmla="*/ 57 w 65"/>
              <a:gd name="T23" fmla="*/ 8 h 101"/>
              <a:gd name="T24" fmla="*/ 8 w 65"/>
              <a:gd name="T25" fmla="*/ 8 h 101"/>
              <a:gd name="T26" fmla="*/ 8 w 65"/>
              <a:gd name="T27" fmla="*/ 9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5" h="101">
                <a:moveTo>
                  <a:pt x="61" y="101"/>
                </a:moveTo>
                <a:cubicBezTo>
                  <a:pt x="4" y="101"/>
                  <a:pt x="4" y="101"/>
                  <a:pt x="4" y="101"/>
                </a:cubicBezTo>
                <a:cubicBezTo>
                  <a:pt x="2" y="101"/>
                  <a:pt x="0" y="99"/>
                  <a:pt x="0" y="9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0"/>
                  <a:pt x="65" y="2"/>
                  <a:pt x="65" y="4"/>
                </a:cubicBezTo>
                <a:cubicBezTo>
                  <a:pt x="65" y="97"/>
                  <a:pt x="65" y="97"/>
                  <a:pt x="65" y="97"/>
                </a:cubicBezTo>
                <a:cubicBezTo>
                  <a:pt x="65" y="99"/>
                  <a:pt x="63" y="101"/>
                  <a:pt x="61" y="101"/>
                </a:cubicBezTo>
                <a:close/>
                <a:moveTo>
                  <a:pt x="8" y="93"/>
                </a:moveTo>
                <a:cubicBezTo>
                  <a:pt x="57" y="93"/>
                  <a:pt x="57" y="93"/>
                  <a:pt x="57" y="93"/>
                </a:cubicBezTo>
                <a:cubicBezTo>
                  <a:pt x="57" y="8"/>
                  <a:pt x="57" y="8"/>
                  <a:pt x="57" y="8"/>
                </a:cubicBezTo>
                <a:cubicBezTo>
                  <a:pt x="8" y="8"/>
                  <a:pt x="8" y="8"/>
                  <a:pt x="8" y="8"/>
                </a:cubicBezTo>
                <a:lnTo>
                  <a:pt x="8" y="9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4" name="Freeform 30"/>
          <p:cNvSpPr>
            <a:spLocks/>
          </p:cNvSpPr>
          <p:nvPr/>
        </p:nvSpPr>
        <p:spPr bwMode="auto">
          <a:xfrm>
            <a:off x="2208647" y="4014150"/>
            <a:ext cx="76698" cy="91878"/>
          </a:xfrm>
          <a:custGeom>
            <a:avLst/>
            <a:gdLst>
              <a:gd name="T0" fmla="*/ 96 w 96"/>
              <a:gd name="T1" fmla="*/ 0 h 115"/>
              <a:gd name="T2" fmla="*/ 25 w 96"/>
              <a:gd name="T3" fmla="*/ 0 h 115"/>
              <a:gd name="T4" fmla="*/ 25 w 96"/>
              <a:gd name="T5" fmla="*/ 22 h 115"/>
              <a:gd name="T6" fmla="*/ 10 w 96"/>
              <a:gd name="T7" fmla="*/ 22 h 115"/>
              <a:gd name="T8" fmla="*/ 10 w 96"/>
              <a:gd name="T9" fmla="*/ 37 h 115"/>
              <a:gd name="T10" fmla="*/ 0 w 96"/>
              <a:gd name="T11" fmla="*/ 37 h 115"/>
              <a:gd name="T12" fmla="*/ 0 w 96"/>
              <a:gd name="T13" fmla="*/ 80 h 115"/>
              <a:gd name="T14" fmla="*/ 10 w 96"/>
              <a:gd name="T15" fmla="*/ 80 h 115"/>
              <a:gd name="T16" fmla="*/ 10 w 96"/>
              <a:gd name="T17" fmla="*/ 92 h 115"/>
              <a:gd name="T18" fmla="*/ 25 w 96"/>
              <a:gd name="T19" fmla="*/ 92 h 115"/>
              <a:gd name="T20" fmla="*/ 25 w 96"/>
              <a:gd name="T21" fmla="*/ 115 h 115"/>
              <a:gd name="T22" fmla="*/ 96 w 96"/>
              <a:gd name="T23" fmla="*/ 115 h 115"/>
              <a:gd name="T24" fmla="*/ 96 w 96"/>
              <a:gd name="T2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6" h="115">
                <a:moveTo>
                  <a:pt x="96" y="0"/>
                </a:moveTo>
                <a:lnTo>
                  <a:pt x="25" y="0"/>
                </a:lnTo>
                <a:lnTo>
                  <a:pt x="25" y="22"/>
                </a:lnTo>
                <a:lnTo>
                  <a:pt x="10" y="22"/>
                </a:lnTo>
                <a:lnTo>
                  <a:pt x="10" y="37"/>
                </a:lnTo>
                <a:lnTo>
                  <a:pt x="0" y="37"/>
                </a:lnTo>
                <a:lnTo>
                  <a:pt x="0" y="80"/>
                </a:lnTo>
                <a:lnTo>
                  <a:pt x="10" y="80"/>
                </a:lnTo>
                <a:lnTo>
                  <a:pt x="10" y="92"/>
                </a:lnTo>
                <a:lnTo>
                  <a:pt x="25" y="92"/>
                </a:lnTo>
                <a:lnTo>
                  <a:pt x="25" y="115"/>
                </a:lnTo>
                <a:lnTo>
                  <a:pt x="96" y="115"/>
                </a:lnTo>
                <a:lnTo>
                  <a:pt x="9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5" name="Rectangle 31"/>
          <p:cNvSpPr>
            <a:spLocks noChangeArrowheads="1"/>
          </p:cNvSpPr>
          <p:nvPr/>
        </p:nvSpPr>
        <p:spPr bwMode="auto">
          <a:xfrm>
            <a:off x="2208647" y="3989383"/>
            <a:ext cx="7989" cy="34354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6" name="Rectangle 32"/>
          <p:cNvSpPr>
            <a:spLocks noChangeArrowheads="1"/>
          </p:cNvSpPr>
          <p:nvPr/>
        </p:nvSpPr>
        <p:spPr bwMode="auto">
          <a:xfrm>
            <a:off x="2208647" y="4097240"/>
            <a:ext cx="7989" cy="3355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97" name="Gruppieren 296"/>
          <p:cNvGrpSpPr/>
          <p:nvPr/>
        </p:nvGrpSpPr>
        <p:grpSpPr>
          <a:xfrm>
            <a:off x="4702295" y="699511"/>
            <a:ext cx="1022173" cy="555450"/>
            <a:chOff x="4232144" y="699510"/>
            <a:chExt cx="1208293" cy="656587"/>
          </a:xfrm>
        </p:grpSpPr>
        <p:sp>
          <p:nvSpPr>
            <p:cNvPr id="298" name="Rechteck 297"/>
            <p:cNvSpPr/>
            <p:nvPr/>
          </p:nvSpPr>
          <p:spPr bwMode="auto">
            <a:xfrm>
              <a:off x="4232144" y="699510"/>
              <a:ext cx="1208293" cy="656587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299" name="Textfeld 298"/>
            <p:cNvSpPr txBox="1"/>
            <p:nvPr/>
          </p:nvSpPr>
          <p:spPr>
            <a:xfrm>
              <a:off x="4232144" y="858526"/>
              <a:ext cx="1199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dirty="0" err="1" smtClean="0">
                  <a:solidFill>
                    <a:schemeClr val="bg1"/>
                  </a:solidFill>
                </a:rPr>
                <a:t>SiLab</a:t>
              </a:r>
              <a:endParaRPr lang="de-DE" sz="16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00" name="Gerader Verbinder 299"/>
          <p:cNvCxnSpPr>
            <a:stCxn id="298" idx="2"/>
          </p:cNvCxnSpPr>
          <p:nvPr/>
        </p:nvCxnSpPr>
        <p:spPr bwMode="auto">
          <a:xfrm flipH="1">
            <a:off x="5209863" y="1254961"/>
            <a:ext cx="3519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01" name="Gruppieren 300"/>
          <p:cNvGrpSpPr/>
          <p:nvPr/>
        </p:nvGrpSpPr>
        <p:grpSpPr>
          <a:xfrm>
            <a:off x="4710347" y="2523656"/>
            <a:ext cx="1007082" cy="275854"/>
            <a:chOff x="320159" y="1628800"/>
            <a:chExt cx="2131122" cy="668505"/>
          </a:xfrm>
        </p:grpSpPr>
        <p:grpSp>
          <p:nvGrpSpPr>
            <p:cNvPr id="302" name="Gruppieren 301"/>
            <p:cNvGrpSpPr/>
            <p:nvPr/>
          </p:nvGrpSpPr>
          <p:grpSpPr>
            <a:xfrm>
              <a:off x="425284" y="2152569"/>
              <a:ext cx="1920872" cy="73211"/>
              <a:chOff x="417519" y="2152569"/>
              <a:chExt cx="1920872" cy="73211"/>
            </a:xfrm>
          </p:grpSpPr>
          <p:sp>
            <p:nvSpPr>
              <p:cNvPr id="305" name="Freeform 44"/>
              <p:cNvSpPr>
                <a:spLocks/>
              </p:cNvSpPr>
              <p:nvPr/>
            </p:nvSpPr>
            <p:spPr bwMode="auto">
              <a:xfrm>
                <a:off x="1131063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06" name="Freeform 45"/>
              <p:cNvSpPr>
                <a:spLocks/>
              </p:cNvSpPr>
              <p:nvPr/>
            </p:nvSpPr>
            <p:spPr bwMode="auto">
              <a:xfrm>
                <a:off x="1231890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07" name="Freeform 46"/>
              <p:cNvSpPr>
                <a:spLocks/>
              </p:cNvSpPr>
              <p:nvPr/>
            </p:nvSpPr>
            <p:spPr bwMode="auto">
              <a:xfrm>
                <a:off x="1332717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08" name="Freeform 47"/>
              <p:cNvSpPr>
                <a:spLocks/>
              </p:cNvSpPr>
              <p:nvPr/>
            </p:nvSpPr>
            <p:spPr bwMode="auto">
              <a:xfrm>
                <a:off x="1436129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09" name="Rectangle 48"/>
              <p:cNvSpPr>
                <a:spLocks noChangeArrowheads="1"/>
              </p:cNvSpPr>
              <p:nvPr/>
            </p:nvSpPr>
            <p:spPr bwMode="auto">
              <a:xfrm>
                <a:off x="1207760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0" name="Rectangle 49"/>
              <p:cNvSpPr>
                <a:spLocks noChangeArrowheads="1"/>
              </p:cNvSpPr>
              <p:nvPr/>
            </p:nvSpPr>
            <p:spPr bwMode="auto">
              <a:xfrm>
                <a:off x="1308587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1" name="Rectangle 50"/>
              <p:cNvSpPr>
                <a:spLocks noChangeArrowheads="1"/>
              </p:cNvSpPr>
              <p:nvPr/>
            </p:nvSpPr>
            <p:spPr bwMode="auto">
              <a:xfrm>
                <a:off x="1411999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2" name="Freeform 58"/>
              <p:cNvSpPr>
                <a:spLocks/>
              </p:cNvSpPr>
              <p:nvPr/>
            </p:nvSpPr>
            <p:spPr bwMode="auto">
              <a:xfrm>
                <a:off x="1539541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3" name="Freeform 59"/>
              <p:cNvSpPr>
                <a:spLocks/>
              </p:cNvSpPr>
              <p:nvPr/>
            </p:nvSpPr>
            <p:spPr bwMode="auto">
              <a:xfrm>
                <a:off x="164036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4" name="Freeform 60"/>
              <p:cNvSpPr>
                <a:spLocks/>
              </p:cNvSpPr>
              <p:nvPr/>
            </p:nvSpPr>
            <p:spPr bwMode="auto">
              <a:xfrm>
                <a:off x="1741195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5" name="Freeform 61"/>
              <p:cNvSpPr>
                <a:spLocks/>
              </p:cNvSpPr>
              <p:nvPr/>
            </p:nvSpPr>
            <p:spPr bwMode="auto">
              <a:xfrm>
                <a:off x="1843746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6" name="Rectangle 62"/>
              <p:cNvSpPr>
                <a:spLocks noChangeArrowheads="1"/>
              </p:cNvSpPr>
              <p:nvPr/>
            </p:nvSpPr>
            <p:spPr bwMode="auto">
              <a:xfrm>
                <a:off x="161623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7" name="Rectangle 63"/>
              <p:cNvSpPr>
                <a:spLocks noChangeArrowheads="1"/>
              </p:cNvSpPr>
              <p:nvPr/>
            </p:nvSpPr>
            <p:spPr bwMode="auto">
              <a:xfrm>
                <a:off x="171706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8" name="Rectangle 64"/>
              <p:cNvSpPr>
                <a:spLocks noChangeArrowheads="1"/>
              </p:cNvSpPr>
              <p:nvPr/>
            </p:nvSpPr>
            <p:spPr bwMode="auto">
              <a:xfrm>
                <a:off x="1819616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19" name="Freeform 72"/>
              <p:cNvSpPr>
                <a:spLocks/>
              </p:cNvSpPr>
              <p:nvPr/>
            </p:nvSpPr>
            <p:spPr bwMode="auto">
              <a:xfrm>
                <a:off x="194715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9 w 98"/>
                  <a:gd name="T5" fmla="*/ 62 h 84"/>
                  <a:gd name="T6" fmla="*/ 19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9" y="62"/>
                    </a:lnTo>
                    <a:lnTo>
                      <a:pt x="19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0" name="Freeform 73"/>
              <p:cNvSpPr>
                <a:spLocks/>
              </p:cNvSpPr>
              <p:nvPr/>
            </p:nvSpPr>
            <p:spPr bwMode="auto">
              <a:xfrm>
                <a:off x="2047985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1" name="Freeform 74"/>
              <p:cNvSpPr>
                <a:spLocks/>
              </p:cNvSpPr>
              <p:nvPr/>
            </p:nvSpPr>
            <p:spPr bwMode="auto">
              <a:xfrm>
                <a:off x="2148812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2" name="Freeform 75"/>
              <p:cNvSpPr>
                <a:spLocks/>
              </p:cNvSpPr>
              <p:nvPr/>
            </p:nvSpPr>
            <p:spPr bwMode="auto">
              <a:xfrm>
                <a:off x="2251354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3" name="Rectangle 76"/>
              <p:cNvSpPr>
                <a:spLocks noChangeArrowheads="1"/>
              </p:cNvSpPr>
              <p:nvPr/>
            </p:nvSpPr>
            <p:spPr bwMode="auto">
              <a:xfrm>
                <a:off x="202385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4" name="Rectangle 77"/>
              <p:cNvSpPr>
                <a:spLocks noChangeArrowheads="1"/>
              </p:cNvSpPr>
              <p:nvPr/>
            </p:nvSpPr>
            <p:spPr bwMode="auto">
              <a:xfrm>
                <a:off x="2124682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5" name="Rectangle 78"/>
              <p:cNvSpPr>
                <a:spLocks noChangeArrowheads="1"/>
              </p:cNvSpPr>
              <p:nvPr/>
            </p:nvSpPr>
            <p:spPr bwMode="auto">
              <a:xfrm>
                <a:off x="22272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6" name="Freeform 44"/>
              <p:cNvSpPr>
                <a:spLocks/>
              </p:cNvSpPr>
              <p:nvPr/>
            </p:nvSpPr>
            <p:spPr bwMode="auto">
              <a:xfrm>
                <a:off x="722585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7" name="Freeform 45"/>
              <p:cNvSpPr>
                <a:spLocks/>
              </p:cNvSpPr>
              <p:nvPr/>
            </p:nvSpPr>
            <p:spPr bwMode="auto">
              <a:xfrm>
                <a:off x="823412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8" name="Freeform 46"/>
              <p:cNvSpPr>
                <a:spLocks/>
              </p:cNvSpPr>
              <p:nvPr/>
            </p:nvSpPr>
            <p:spPr bwMode="auto">
              <a:xfrm>
                <a:off x="924239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29" name="Freeform 47"/>
              <p:cNvSpPr>
                <a:spLocks/>
              </p:cNvSpPr>
              <p:nvPr/>
            </p:nvSpPr>
            <p:spPr bwMode="auto">
              <a:xfrm>
                <a:off x="1027651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0" name="Rectangle 48"/>
              <p:cNvSpPr>
                <a:spLocks noChangeArrowheads="1"/>
              </p:cNvSpPr>
              <p:nvPr/>
            </p:nvSpPr>
            <p:spPr bwMode="auto">
              <a:xfrm>
                <a:off x="799282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1" name="Rectangle 49"/>
              <p:cNvSpPr>
                <a:spLocks noChangeArrowheads="1"/>
              </p:cNvSpPr>
              <p:nvPr/>
            </p:nvSpPr>
            <p:spPr bwMode="auto">
              <a:xfrm>
                <a:off x="900109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2" name="Rectangle 50"/>
              <p:cNvSpPr>
                <a:spLocks noChangeArrowheads="1"/>
              </p:cNvSpPr>
              <p:nvPr/>
            </p:nvSpPr>
            <p:spPr bwMode="auto">
              <a:xfrm>
                <a:off x="1003521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3" name="Rectangle 62"/>
              <p:cNvSpPr>
                <a:spLocks noChangeArrowheads="1"/>
              </p:cNvSpPr>
              <p:nvPr/>
            </p:nvSpPr>
            <p:spPr bwMode="auto">
              <a:xfrm>
                <a:off x="1515411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4" name="Freeform 44"/>
              <p:cNvSpPr>
                <a:spLocks/>
              </p:cNvSpPr>
              <p:nvPr/>
            </p:nvSpPr>
            <p:spPr bwMode="auto">
              <a:xfrm>
                <a:off x="417519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5" name="Freeform 45"/>
              <p:cNvSpPr>
                <a:spLocks/>
              </p:cNvSpPr>
              <p:nvPr/>
            </p:nvSpPr>
            <p:spPr bwMode="auto">
              <a:xfrm>
                <a:off x="518346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6" name="Freeform 46"/>
              <p:cNvSpPr>
                <a:spLocks/>
              </p:cNvSpPr>
              <p:nvPr/>
            </p:nvSpPr>
            <p:spPr bwMode="auto">
              <a:xfrm>
                <a:off x="619173" y="2152569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7" name="Rectangle 48"/>
              <p:cNvSpPr>
                <a:spLocks noChangeArrowheads="1"/>
              </p:cNvSpPr>
              <p:nvPr/>
            </p:nvSpPr>
            <p:spPr bwMode="auto">
              <a:xfrm>
                <a:off x="494216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8" name="Rectangle 49"/>
              <p:cNvSpPr>
                <a:spLocks noChangeArrowheads="1"/>
              </p:cNvSpPr>
              <p:nvPr/>
            </p:nvSpPr>
            <p:spPr bwMode="auto">
              <a:xfrm>
                <a:off x="595043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39" name="Rectangle 50"/>
              <p:cNvSpPr>
                <a:spLocks noChangeArrowheads="1"/>
              </p:cNvSpPr>
              <p:nvPr/>
            </p:nvSpPr>
            <p:spPr bwMode="auto">
              <a:xfrm>
                <a:off x="698455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40" name="Rectangle 50"/>
              <p:cNvSpPr>
                <a:spLocks noChangeArrowheads="1"/>
              </p:cNvSpPr>
              <p:nvPr/>
            </p:nvSpPr>
            <p:spPr bwMode="auto">
              <a:xfrm>
                <a:off x="11069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41" name="Rectangle 76"/>
              <p:cNvSpPr>
                <a:spLocks noChangeArrowheads="1"/>
              </p:cNvSpPr>
              <p:nvPr/>
            </p:nvSpPr>
            <p:spPr bwMode="auto">
              <a:xfrm>
                <a:off x="192302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303" name="Rechteck 302"/>
            <p:cNvSpPr/>
            <p:nvPr/>
          </p:nvSpPr>
          <p:spPr bwMode="auto">
            <a:xfrm>
              <a:off x="320159" y="1628800"/>
              <a:ext cx="2131122" cy="668505"/>
            </a:xfrm>
            <a:prstGeom prst="rect">
              <a:avLst/>
            </a:prstGeom>
            <a:noFill/>
            <a:ln w="25400" algn="ctr">
              <a:solidFill>
                <a:schemeClr val="tx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304" name="Rechteck 303"/>
            <p:cNvSpPr/>
            <p:nvPr/>
          </p:nvSpPr>
          <p:spPr bwMode="auto">
            <a:xfrm>
              <a:off x="327015" y="1645234"/>
              <a:ext cx="2124266" cy="427170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</p:grpSp>
      <p:sp>
        <p:nvSpPr>
          <p:cNvPr id="342" name="Ellipse 341"/>
          <p:cNvSpPr/>
          <p:nvPr/>
        </p:nvSpPr>
        <p:spPr bwMode="auto">
          <a:xfrm>
            <a:off x="5596383" y="2248686"/>
            <a:ext cx="415191" cy="415191"/>
          </a:xfrm>
          <a:prstGeom prst="ellipse">
            <a:avLst/>
          </a:prstGeom>
          <a:solidFill>
            <a:schemeClr val="tx2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cxnSp>
        <p:nvCxnSpPr>
          <p:cNvPr id="343" name="Gerade Verbindung mit Pfeil 342"/>
          <p:cNvCxnSpPr/>
          <p:nvPr/>
        </p:nvCxnSpPr>
        <p:spPr bwMode="auto">
          <a:xfrm flipH="1">
            <a:off x="5650945" y="2482944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4" name="Gerade Verbindung mit Pfeil 343"/>
          <p:cNvCxnSpPr/>
          <p:nvPr/>
        </p:nvCxnSpPr>
        <p:spPr bwMode="auto">
          <a:xfrm>
            <a:off x="5797715" y="2435535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5" name="Textfeld 344"/>
          <p:cNvSpPr txBox="1"/>
          <p:nvPr/>
        </p:nvSpPr>
        <p:spPr>
          <a:xfrm>
            <a:off x="4710347" y="2852670"/>
            <a:ext cx="101412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-switch1</a:t>
            </a:r>
            <a:endParaRPr lang="de-DE" sz="1200" dirty="0"/>
          </a:p>
        </p:txBody>
      </p:sp>
      <p:sp>
        <p:nvSpPr>
          <p:cNvPr id="346" name="Freeform 5"/>
          <p:cNvSpPr>
            <a:spLocks noEditPoints="1"/>
          </p:cNvSpPr>
          <p:nvPr/>
        </p:nvSpPr>
        <p:spPr bwMode="auto">
          <a:xfrm>
            <a:off x="7685295" y="3780333"/>
            <a:ext cx="998848" cy="747437"/>
          </a:xfrm>
          <a:custGeom>
            <a:avLst/>
            <a:gdLst>
              <a:gd name="T0" fmla="*/ 567 w 573"/>
              <a:gd name="T1" fmla="*/ 0 h 428"/>
              <a:gd name="T2" fmla="*/ 6 w 573"/>
              <a:gd name="T3" fmla="*/ 0 h 428"/>
              <a:gd name="T4" fmla="*/ 0 w 573"/>
              <a:gd name="T5" fmla="*/ 6 h 428"/>
              <a:gd name="T6" fmla="*/ 0 w 573"/>
              <a:gd name="T7" fmla="*/ 422 h 428"/>
              <a:gd name="T8" fmla="*/ 6 w 573"/>
              <a:gd name="T9" fmla="*/ 428 h 428"/>
              <a:gd name="T10" fmla="*/ 567 w 573"/>
              <a:gd name="T11" fmla="*/ 428 h 428"/>
              <a:gd name="T12" fmla="*/ 573 w 573"/>
              <a:gd name="T13" fmla="*/ 422 h 428"/>
              <a:gd name="T14" fmla="*/ 573 w 573"/>
              <a:gd name="T15" fmla="*/ 6 h 428"/>
              <a:gd name="T16" fmla="*/ 567 w 573"/>
              <a:gd name="T17" fmla="*/ 0 h 428"/>
              <a:gd name="T18" fmla="*/ 67 w 573"/>
              <a:gd name="T19" fmla="*/ 396 h 428"/>
              <a:gd name="T20" fmla="*/ 50 w 573"/>
              <a:gd name="T21" fmla="*/ 378 h 428"/>
              <a:gd name="T22" fmla="*/ 67 w 573"/>
              <a:gd name="T23" fmla="*/ 360 h 428"/>
              <a:gd name="T24" fmla="*/ 85 w 573"/>
              <a:gd name="T25" fmla="*/ 378 h 428"/>
              <a:gd name="T26" fmla="*/ 67 w 573"/>
              <a:gd name="T27" fmla="*/ 396 h 428"/>
              <a:gd name="T28" fmla="*/ 380 w 573"/>
              <a:gd name="T29" fmla="*/ 396 h 428"/>
              <a:gd name="T30" fmla="*/ 362 w 573"/>
              <a:gd name="T31" fmla="*/ 378 h 428"/>
              <a:gd name="T32" fmla="*/ 380 w 573"/>
              <a:gd name="T33" fmla="*/ 360 h 428"/>
              <a:gd name="T34" fmla="*/ 398 w 573"/>
              <a:gd name="T35" fmla="*/ 378 h 428"/>
              <a:gd name="T36" fmla="*/ 380 w 573"/>
              <a:gd name="T37" fmla="*/ 396 h 428"/>
              <a:gd name="T38" fmla="*/ 440 w 573"/>
              <a:gd name="T39" fmla="*/ 396 h 428"/>
              <a:gd name="T40" fmla="*/ 422 w 573"/>
              <a:gd name="T41" fmla="*/ 378 h 428"/>
              <a:gd name="T42" fmla="*/ 440 w 573"/>
              <a:gd name="T43" fmla="*/ 360 h 428"/>
              <a:gd name="T44" fmla="*/ 458 w 573"/>
              <a:gd name="T45" fmla="*/ 378 h 428"/>
              <a:gd name="T46" fmla="*/ 440 w 573"/>
              <a:gd name="T47" fmla="*/ 396 h 428"/>
              <a:gd name="T48" fmla="*/ 499 w 573"/>
              <a:gd name="T49" fmla="*/ 396 h 428"/>
              <a:gd name="T50" fmla="*/ 481 w 573"/>
              <a:gd name="T51" fmla="*/ 378 h 428"/>
              <a:gd name="T52" fmla="*/ 499 w 573"/>
              <a:gd name="T53" fmla="*/ 360 h 428"/>
              <a:gd name="T54" fmla="*/ 517 w 573"/>
              <a:gd name="T55" fmla="*/ 378 h 428"/>
              <a:gd name="T56" fmla="*/ 499 w 573"/>
              <a:gd name="T57" fmla="*/ 396 h 428"/>
              <a:gd name="T58" fmla="*/ 523 w 573"/>
              <a:gd name="T59" fmla="*/ 318 h 428"/>
              <a:gd name="T60" fmla="*/ 47 w 573"/>
              <a:gd name="T61" fmla="*/ 318 h 428"/>
              <a:gd name="T62" fmla="*/ 47 w 573"/>
              <a:gd name="T63" fmla="*/ 46 h 428"/>
              <a:gd name="T64" fmla="*/ 523 w 573"/>
              <a:gd name="T65" fmla="*/ 46 h 428"/>
              <a:gd name="T66" fmla="*/ 523 w 573"/>
              <a:gd name="T67" fmla="*/ 318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3" h="428">
                <a:moveTo>
                  <a:pt x="567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422"/>
                  <a:pt x="0" y="422"/>
                  <a:pt x="0" y="422"/>
                </a:cubicBezTo>
                <a:cubicBezTo>
                  <a:pt x="0" y="426"/>
                  <a:pt x="2" y="428"/>
                  <a:pt x="6" y="428"/>
                </a:cubicBezTo>
                <a:cubicBezTo>
                  <a:pt x="567" y="428"/>
                  <a:pt x="567" y="428"/>
                  <a:pt x="567" y="428"/>
                </a:cubicBezTo>
                <a:cubicBezTo>
                  <a:pt x="571" y="428"/>
                  <a:pt x="573" y="426"/>
                  <a:pt x="573" y="422"/>
                </a:cubicBezTo>
                <a:cubicBezTo>
                  <a:pt x="573" y="6"/>
                  <a:pt x="573" y="6"/>
                  <a:pt x="573" y="6"/>
                </a:cubicBezTo>
                <a:cubicBezTo>
                  <a:pt x="573" y="3"/>
                  <a:pt x="571" y="0"/>
                  <a:pt x="567" y="0"/>
                </a:cubicBezTo>
                <a:close/>
                <a:moveTo>
                  <a:pt x="67" y="396"/>
                </a:moveTo>
                <a:cubicBezTo>
                  <a:pt x="58" y="396"/>
                  <a:pt x="50" y="388"/>
                  <a:pt x="50" y="378"/>
                </a:cubicBezTo>
                <a:cubicBezTo>
                  <a:pt x="50" y="368"/>
                  <a:pt x="58" y="360"/>
                  <a:pt x="67" y="360"/>
                </a:cubicBezTo>
                <a:cubicBezTo>
                  <a:pt x="77" y="360"/>
                  <a:pt x="85" y="368"/>
                  <a:pt x="85" y="378"/>
                </a:cubicBezTo>
                <a:cubicBezTo>
                  <a:pt x="85" y="388"/>
                  <a:pt x="77" y="396"/>
                  <a:pt x="67" y="396"/>
                </a:cubicBezTo>
                <a:close/>
                <a:moveTo>
                  <a:pt x="380" y="396"/>
                </a:moveTo>
                <a:cubicBezTo>
                  <a:pt x="370" y="396"/>
                  <a:pt x="362" y="388"/>
                  <a:pt x="362" y="378"/>
                </a:cubicBezTo>
                <a:cubicBezTo>
                  <a:pt x="362" y="368"/>
                  <a:pt x="370" y="360"/>
                  <a:pt x="380" y="360"/>
                </a:cubicBezTo>
                <a:cubicBezTo>
                  <a:pt x="390" y="360"/>
                  <a:pt x="398" y="368"/>
                  <a:pt x="398" y="378"/>
                </a:cubicBezTo>
                <a:cubicBezTo>
                  <a:pt x="398" y="388"/>
                  <a:pt x="390" y="396"/>
                  <a:pt x="380" y="396"/>
                </a:cubicBezTo>
                <a:close/>
                <a:moveTo>
                  <a:pt x="440" y="396"/>
                </a:moveTo>
                <a:cubicBezTo>
                  <a:pt x="430" y="396"/>
                  <a:pt x="422" y="388"/>
                  <a:pt x="422" y="378"/>
                </a:cubicBezTo>
                <a:cubicBezTo>
                  <a:pt x="422" y="368"/>
                  <a:pt x="430" y="360"/>
                  <a:pt x="440" y="360"/>
                </a:cubicBezTo>
                <a:cubicBezTo>
                  <a:pt x="450" y="360"/>
                  <a:pt x="458" y="368"/>
                  <a:pt x="458" y="378"/>
                </a:cubicBezTo>
                <a:cubicBezTo>
                  <a:pt x="458" y="388"/>
                  <a:pt x="450" y="396"/>
                  <a:pt x="440" y="396"/>
                </a:cubicBezTo>
                <a:close/>
                <a:moveTo>
                  <a:pt x="499" y="396"/>
                </a:moveTo>
                <a:cubicBezTo>
                  <a:pt x="489" y="396"/>
                  <a:pt x="481" y="388"/>
                  <a:pt x="481" y="378"/>
                </a:cubicBezTo>
                <a:cubicBezTo>
                  <a:pt x="481" y="368"/>
                  <a:pt x="489" y="360"/>
                  <a:pt x="499" y="360"/>
                </a:cubicBezTo>
                <a:cubicBezTo>
                  <a:pt x="509" y="360"/>
                  <a:pt x="517" y="368"/>
                  <a:pt x="517" y="378"/>
                </a:cubicBezTo>
                <a:cubicBezTo>
                  <a:pt x="517" y="388"/>
                  <a:pt x="509" y="396"/>
                  <a:pt x="499" y="396"/>
                </a:cubicBezTo>
                <a:close/>
                <a:moveTo>
                  <a:pt x="523" y="318"/>
                </a:moveTo>
                <a:cubicBezTo>
                  <a:pt x="47" y="318"/>
                  <a:pt x="47" y="318"/>
                  <a:pt x="47" y="318"/>
                </a:cubicBezTo>
                <a:cubicBezTo>
                  <a:pt x="47" y="46"/>
                  <a:pt x="47" y="46"/>
                  <a:pt x="47" y="46"/>
                </a:cubicBezTo>
                <a:cubicBezTo>
                  <a:pt x="523" y="46"/>
                  <a:pt x="523" y="46"/>
                  <a:pt x="523" y="46"/>
                </a:cubicBezTo>
                <a:lnTo>
                  <a:pt x="523" y="3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cxnSp>
        <p:nvCxnSpPr>
          <p:cNvPr id="347" name="Gerader Verbinder 346"/>
          <p:cNvCxnSpPr/>
          <p:nvPr/>
        </p:nvCxnSpPr>
        <p:spPr bwMode="auto">
          <a:xfrm rot="16200000" flipH="1" flipV="1">
            <a:off x="5998129" y="1620763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8" name="Gerader Verbinder 347"/>
          <p:cNvCxnSpPr/>
          <p:nvPr/>
        </p:nvCxnSpPr>
        <p:spPr bwMode="auto">
          <a:xfrm>
            <a:off x="3741519" y="3384000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9" name="Gerader Verbinder 348"/>
          <p:cNvCxnSpPr/>
          <p:nvPr/>
        </p:nvCxnSpPr>
        <p:spPr bwMode="auto">
          <a:xfrm>
            <a:off x="5215143" y="3384000"/>
            <a:ext cx="2264" cy="39528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50" name="Gruppieren 349"/>
          <p:cNvGrpSpPr/>
          <p:nvPr/>
        </p:nvGrpSpPr>
        <p:grpSpPr>
          <a:xfrm>
            <a:off x="3380030" y="3780334"/>
            <a:ext cx="725817" cy="753899"/>
            <a:chOff x="3235325" y="1079500"/>
            <a:chExt cx="1066800" cy="1108075"/>
          </a:xfrm>
        </p:grpSpPr>
        <p:grpSp>
          <p:nvGrpSpPr>
            <p:cNvPr id="351" name="Gruppieren 350"/>
            <p:cNvGrpSpPr/>
            <p:nvPr/>
          </p:nvGrpSpPr>
          <p:grpSpPr>
            <a:xfrm>
              <a:off x="3235325" y="1079500"/>
              <a:ext cx="1066800" cy="1108075"/>
              <a:chOff x="3235325" y="1079500"/>
              <a:chExt cx="1066800" cy="1108075"/>
            </a:xfrm>
            <a:solidFill>
              <a:schemeClr val="tx2"/>
            </a:solidFill>
          </p:grpSpPr>
          <p:sp>
            <p:nvSpPr>
              <p:cNvPr id="378" name="Rectangle 36"/>
              <p:cNvSpPr>
                <a:spLocks noChangeArrowheads="1"/>
              </p:cNvSpPr>
              <p:nvPr/>
            </p:nvSpPr>
            <p:spPr bwMode="auto">
              <a:xfrm>
                <a:off x="360997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9" name="Rectangle 37"/>
              <p:cNvSpPr>
                <a:spLocks noChangeArrowheads="1"/>
              </p:cNvSpPr>
              <p:nvPr/>
            </p:nvSpPr>
            <p:spPr bwMode="auto">
              <a:xfrm>
                <a:off x="32353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80" name="Rectangle 38"/>
              <p:cNvSpPr>
                <a:spLocks noChangeArrowheads="1"/>
              </p:cNvSpPr>
              <p:nvPr/>
            </p:nvSpPr>
            <p:spPr bwMode="auto">
              <a:xfrm>
                <a:off x="39846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52" name="Gruppieren 351"/>
            <p:cNvGrpSpPr/>
            <p:nvPr/>
          </p:nvGrpSpPr>
          <p:grpSpPr>
            <a:xfrm>
              <a:off x="3308350" y="1149350"/>
              <a:ext cx="920751" cy="995363"/>
              <a:chOff x="3308350" y="1149350"/>
              <a:chExt cx="920751" cy="995363"/>
            </a:xfrm>
          </p:grpSpPr>
          <p:sp>
            <p:nvSpPr>
              <p:cNvPr id="353" name="Oval 39"/>
              <p:cNvSpPr>
                <a:spLocks noChangeArrowheads="1"/>
              </p:cNvSpPr>
              <p:nvPr/>
            </p:nvSpPr>
            <p:spPr bwMode="auto">
              <a:xfrm>
                <a:off x="4057650" y="114935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4" name="Oval 40"/>
              <p:cNvSpPr>
                <a:spLocks noChangeArrowheads="1"/>
              </p:cNvSpPr>
              <p:nvPr/>
            </p:nvSpPr>
            <p:spPr bwMode="auto">
              <a:xfrm>
                <a:off x="4176713" y="114935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5" name="Rectangle 41"/>
              <p:cNvSpPr>
                <a:spLocks noChangeArrowheads="1"/>
              </p:cNvSpPr>
              <p:nvPr/>
            </p:nvSpPr>
            <p:spPr bwMode="auto">
              <a:xfrm>
                <a:off x="4057650" y="122237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6" name="Rectangle 42"/>
              <p:cNvSpPr>
                <a:spLocks noChangeArrowheads="1"/>
              </p:cNvSpPr>
              <p:nvPr/>
            </p:nvSpPr>
            <p:spPr bwMode="auto">
              <a:xfrm>
                <a:off x="4176713" y="122237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7" name="Oval 43"/>
              <p:cNvSpPr>
                <a:spLocks noChangeArrowheads="1"/>
              </p:cNvSpPr>
              <p:nvPr/>
            </p:nvSpPr>
            <p:spPr bwMode="auto">
              <a:xfrm>
                <a:off x="4057650" y="135890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8" name="Oval 44"/>
              <p:cNvSpPr>
                <a:spLocks noChangeArrowheads="1"/>
              </p:cNvSpPr>
              <p:nvPr/>
            </p:nvSpPr>
            <p:spPr bwMode="auto">
              <a:xfrm>
                <a:off x="4176713" y="135890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59" name="Rectangle 45"/>
              <p:cNvSpPr>
                <a:spLocks noChangeArrowheads="1"/>
              </p:cNvSpPr>
              <p:nvPr/>
            </p:nvSpPr>
            <p:spPr bwMode="auto">
              <a:xfrm>
                <a:off x="4057650" y="143192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0" name="Rectangle 46"/>
              <p:cNvSpPr>
                <a:spLocks noChangeArrowheads="1"/>
              </p:cNvSpPr>
              <p:nvPr/>
            </p:nvSpPr>
            <p:spPr bwMode="auto">
              <a:xfrm>
                <a:off x="4176713" y="143192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1" name="Oval 47"/>
              <p:cNvSpPr>
                <a:spLocks noChangeArrowheads="1"/>
              </p:cNvSpPr>
              <p:nvPr/>
            </p:nvSpPr>
            <p:spPr bwMode="auto">
              <a:xfrm>
                <a:off x="4057650" y="157003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2" name="Oval 48"/>
              <p:cNvSpPr>
                <a:spLocks noChangeArrowheads="1"/>
              </p:cNvSpPr>
              <p:nvPr/>
            </p:nvSpPr>
            <p:spPr bwMode="auto">
              <a:xfrm>
                <a:off x="4176713" y="15700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3" name="Rectangle 49"/>
              <p:cNvSpPr>
                <a:spLocks noChangeArrowheads="1"/>
              </p:cNvSpPr>
              <p:nvPr/>
            </p:nvSpPr>
            <p:spPr bwMode="auto">
              <a:xfrm>
                <a:off x="4057650" y="1641475"/>
                <a:ext cx="53975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4" name="Rectangle 50"/>
              <p:cNvSpPr>
                <a:spLocks noChangeArrowheads="1"/>
              </p:cNvSpPr>
              <p:nvPr/>
            </p:nvSpPr>
            <p:spPr bwMode="auto">
              <a:xfrm>
                <a:off x="4176713" y="1641475"/>
                <a:ext cx="52388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5" name="Oval 51"/>
              <p:cNvSpPr>
                <a:spLocks noChangeArrowheads="1"/>
              </p:cNvSpPr>
              <p:nvPr/>
            </p:nvSpPr>
            <p:spPr bwMode="auto">
              <a:xfrm>
                <a:off x="4057650" y="177958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6" name="Oval 52"/>
              <p:cNvSpPr>
                <a:spLocks noChangeArrowheads="1"/>
              </p:cNvSpPr>
              <p:nvPr/>
            </p:nvSpPr>
            <p:spPr bwMode="auto">
              <a:xfrm>
                <a:off x="4176713" y="177958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7" name="Rectangle 53"/>
              <p:cNvSpPr>
                <a:spLocks noChangeArrowheads="1"/>
              </p:cNvSpPr>
              <p:nvPr/>
            </p:nvSpPr>
            <p:spPr bwMode="auto">
              <a:xfrm>
                <a:off x="4057650" y="185261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8" name="Rectangle 54"/>
              <p:cNvSpPr>
                <a:spLocks noChangeArrowheads="1"/>
              </p:cNvSpPr>
              <p:nvPr/>
            </p:nvSpPr>
            <p:spPr bwMode="auto">
              <a:xfrm>
                <a:off x="4176713" y="185261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69" name="Oval 55"/>
              <p:cNvSpPr>
                <a:spLocks noChangeArrowheads="1"/>
              </p:cNvSpPr>
              <p:nvPr/>
            </p:nvSpPr>
            <p:spPr bwMode="auto">
              <a:xfrm>
                <a:off x="4057650" y="1989138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0" name="Oval 56"/>
              <p:cNvSpPr>
                <a:spLocks noChangeArrowheads="1"/>
              </p:cNvSpPr>
              <p:nvPr/>
            </p:nvSpPr>
            <p:spPr bwMode="auto">
              <a:xfrm>
                <a:off x="4176713" y="1989138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1" name="Rectangle 57"/>
              <p:cNvSpPr>
                <a:spLocks noChangeArrowheads="1"/>
              </p:cNvSpPr>
              <p:nvPr/>
            </p:nvSpPr>
            <p:spPr bwMode="auto">
              <a:xfrm>
                <a:off x="4057650" y="206216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2" name="Rectangle 58"/>
              <p:cNvSpPr>
                <a:spLocks noChangeArrowheads="1"/>
              </p:cNvSpPr>
              <p:nvPr/>
            </p:nvSpPr>
            <p:spPr bwMode="auto">
              <a:xfrm>
                <a:off x="4176713" y="206216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3" name="Freeform 59"/>
              <p:cNvSpPr>
                <a:spLocks noEditPoints="1"/>
              </p:cNvSpPr>
              <p:nvPr/>
            </p:nvSpPr>
            <p:spPr bwMode="auto">
              <a:xfrm>
                <a:off x="3313113" y="1366838"/>
                <a:ext cx="157163" cy="244475"/>
              </a:xfrm>
              <a:custGeom>
                <a:avLst/>
                <a:gdLst>
                  <a:gd name="T0" fmla="*/ 61 w 65"/>
                  <a:gd name="T1" fmla="*/ 101 h 101"/>
                  <a:gd name="T2" fmla="*/ 4 w 65"/>
                  <a:gd name="T3" fmla="*/ 101 h 101"/>
                  <a:gd name="T4" fmla="*/ 0 w 65"/>
                  <a:gd name="T5" fmla="*/ 97 h 101"/>
                  <a:gd name="T6" fmla="*/ 0 w 65"/>
                  <a:gd name="T7" fmla="*/ 4 h 101"/>
                  <a:gd name="T8" fmla="*/ 4 w 65"/>
                  <a:gd name="T9" fmla="*/ 0 h 101"/>
                  <a:gd name="T10" fmla="*/ 61 w 65"/>
                  <a:gd name="T11" fmla="*/ 0 h 101"/>
                  <a:gd name="T12" fmla="*/ 65 w 65"/>
                  <a:gd name="T13" fmla="*/ 4 h 101"/>
                  <a:gd name="T14" fmla="*/ 65 w 65"/>
                  <a:gd name="T15" fmla="*/ 97 h 101"/>
                  <a:gd name="T16" fmla="*/ 61 w 65"/>
                  <a:gd name="T17" fmla="*/ 101 h 101"/>
                  <a:gd name="T18" fmla="*/ 8 w 65"/>
                  <a:gd name="T19" fmla="*/ 93 h 101"/>
                  <a:gd name="T20" fmla="*/ 57 w 65"/>
                  <a:gd name="T21" fmla="*/ 93 h 101"/>
                  <a:gd name="T22" fmla="*/ 57 w 65"/>
                  <a:gd name="T23" fmla="*/ 8 h 101"/>
                  <a:gd name="T24" fmla="*/ 8 w 65"/>
                  <a:gd name="T25" fmla="*/ 8 h 101"/>
                  <a:gd name="T26" fmla="*/ 8 w 65"/>
                  <a:gd name="T27" fmla="*/ 93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01">
                    <a:moveTo>
                      <a:pt x="61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1" y="101"/>
                      <a:pt x="0" y="99"/>
                      <a:pt x="0" y="9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3" y="0"/>
                      <a:pt x="65" y="1"/>
                      <a:pt x="65" y="4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9"/>
                      <a:pt x="63" y="101"/>
                      <a:pt x="61" y="101"/>
                    </a:cubicBezTo>
                    <a:close/>
                    <a:moveTo>
                      <a:pt x="8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4" name="Freeform 60"/>
              <p:cNvSpPr>
                <a:spLocks/>
              </p:cNvSpPr>
              <p:nvPr/>
            </p:nvSpPr>
            <p:spPr bwMode="auto">
              <a:xfrm>
                <a:off x="3341688" y="1423988"/>
                <a:ext cx="111125" cy="133350"/>
              </a:xfrm>
              <a:custGeom>
                <a:avLst/>
                <a:gdLst>
                  <a:gd name="T0" fmla="*/ 0 w 70"/>
                  <a:gd name="T1" fmla="*/ 84 h 84"/>
                  <a:gd name="T2" fmla="*/ 52 w 70"/>
                  <a:gd name="T3" fmla="*/ 84 h 84"/>
                  <a:gd name="T4" fmla="*/ 52 w 70"/>
                  <a:gd name="T5" fmla="*/ 69 h 84"/>
                  <a:gd name="T6" fmla="*/ 62 w 70"/>
                  <a:gd name="T7" fmla="*/ 69 h 84"/>
                  <a:gd name="T8" fmla="*/ 62 w 70"/>
                  <a:gd name="T9" fmla="*/ 58 h 84"/>
                  <a:gd name="T10" fmla="*/ 70 w 70"/>
                  <a:gd name="T11" fmla="*/ 58 h 84"/>
                  <a:gd name="T12" fmla="*/ 70 w 70"/>
                  <a:gd name="T13" fmla="*/ 26 h 84"/>
                  <a:gd name="T14" fmla="*/ 62 w 70"/>
                  <a:gd name="T15" fmla="*/ 26 h 84"/>
                  <a:gd name="T16" fmla="*/ 62 w 70"/>
                  <a:gd name="T17" fmla="*/ 16 h 84"/>
                  <a:gd name="T18" fmla="*/ 52 w 70"/>
                  <a:gd name="T19" fmla="*/ 16 h 84"/>
                  <a:gd name="T20" fmla="*/ 52 w 70"/>
                  <a:gd name="T21" fmla="*/ 0 h 84"/>
                  <a:gd name="T22" fmla="*/ 0 w 70"/>
                  <a:gd name="T23" fmla="*/ 0 h 84"/>
                  <a:gd name="T24" fmla="*/ 0 w 70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52" y="84"/>
                    </a:lnTo>
                    <a:lnTo>
                      <a:pt x="52" y="69"/>
                    </a:lnTo>
                    <a:lnTo>
                      <a:pt x="62" y="69"/>
                    </a:lnTo>
                    <a:lnTo>
                      <a:pt x="62" y="58"/>
                    </a:lnTo>
                    <a:lnTo>
                      <a:pt x="70" y="58"/>
                    </a:lnTo>
                    <a:lnTo>
                      <a:pt x="70" y="26"/>
                    </a:lnTo>
                    <a:lnTo>
                      <a:pt x="62" y="26"/>
                    </a:lnTo>
                    <a:lnTo>
                      <a:pt x="62" y="16"/>
                    </a:lnTo>
                    <a:lnTo>
                      <a:pt x="52" y="16"/>
                    </a:lnTo>
                    <a:lnTo>
                      <a:pt x="52" y="0"/>
                    </a:lnTo>
                    <a:lnTo>
                      <a:pt x="0" y="0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5" name="Rectangle 61"/>
              <p:cNvSpPr>
                <a:spLocks noChangeArrowheads="1"/>
              </p:cNvSpPr>
              <p:nvPr/>
            </p:nvSpPr>
            <p:spPr bwMode="auto">
              <a:xfrm>
                <a:off x="3440113" y="1544638"/>
                <a:ext cx="12700" cy="508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6" name="Rectangle 62"/>
              <p:cNvSpPr>
                <a:spLocks noChangeArrowheads="1"/>
              </p:cNvSpPr>
              <p:nvPr/>
            </p:nvSpPr>
            <p:spPr bwMode="auto">
              <a:xfrm>
                <a:off x="3440113" y="1389063"/>
                <a:ext cx="12700" cy="47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77" name="Rectangle 63"/>
              <p:cNvSpPr>
                <a:spLocks noChangeArrowheads="1"/>
              </p:cNvSpPr>
              <p:nvPr/>
            </p:nvSpPr>
            <p:spPr bwMode="auto">
              <a:xfrm>
                <a:off x="3308350" y="1885950"/>
                <a:ext cx="163513" cy="258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381" name="Gruppieren 380"/>
          <p:cNvGrpSpPr/>
          <p:nvPr/>
        </p:nvGrpSpPr>
        <p:grpSpPr>
          <a:xfrm>
            <a:off x="6276124" y="1789766"/>
            <a:ext cx="984540" cy="222315"/>
            <a:chOff x="996951" y="3324226"/>
            <a:chExt cx="1377949" cy="311150"/>
          </a:xfrm>
          <a:solidFill>
            <a:schemeClr val="bg2"/>
          </a:solidFill>
        </p:grpSpPr>
        <p:sp>
          <p:nvSpPr>
            <p:cNvPr id="382" name="Freeform 91"/>
            <p:cNvSpPr>
              <a:spLocks noEditPoints="1"/>
            </p:cNvSpPr>
            <p:nvPr/>
          </p:nvSpPr>
          <p:spPr bwMode="auto">
            <a:xfrm>
              <a:off x="996951" y="3324226"/>
              <a:ext cx="1377949" cy="311150"/>
            </a:xfrm>
            <a:custGeom>
              <a:avLst/>
              <a:gdLst>
                <a:gd name="T0" fmla="*/ 0 w 1433"/>
                <a:gd name="T1" fmla="*/ 0 h 321"/>
                <a:gd name="T2" fmla="*/ 0 w 1433"/>
                <a:gd name="T3" fmla="*/ 321 h 321"/>
                <a:gd name="T4" fmla="*/ 1433 w 1433"/>
                <a:gd name="T5" fmla="*/ 321 h 321"/>
                <a:gd name="T6" fmla="*/ 1433 w 1433"/>
                <a:gd name="T7" fmla="*/ 0 h 321"/>
                <a:gd name="T8" fmla="*/ 0 w 1433"/>
                <a:gd name="T9" fmla="*/ 0 h 321"/>
                <a:gd name="T10" fmla="*/ 119 w 1433"/>
                <a:gd name="T11" fmla="*/ 197 h 321"/>
                <a:gd name="T12" fmla="*/ 84 w 1433"/>
                <a:gd name="T13" fmla="*/ 162 h 321"/>
                <a:gd name="T14" fmla="*/ 119 w 1433"/>
                <a:gd name="T15" fmla="*/ 127 h 321"/>
                <a:gd name="T16" fmla="*/ 154 w 1433"/>
                <a:gd name="T17" fmla="*/ 162 h 321"/>
                <a:gd name="T18" fmla="*/ 119 w 1433"/>
                <a:gd name="T19" fmla="*/ 197 h 321"/>
                <a:gd name="T20" fmla="*/ 395 w 1433"/>
                <a:gd name="T21" fmla="*/ 257 h 321"/>
                <a:gd name="T22" fmla="*/ 235 w 1433"/>
                <a:gd name="T23" fmla="*/ 257 h 321"/>
                <a:gd name="T24" fmla="*/ 235 w 1433"/>
                <a:gd name="T25" fmla="*/ 190 h 321"/>
                <a:gd name="T26" fmla="*/ 395 w 1433"/>
                <a:gd name="T27" fmla="*/ 190 h 321"/>
                <a:gd name="T28" fmla="*/ 395 w 1433"/>
                <a:gd name="T29" fmla="*/ 257 h 321"/>
                <a:gd name="T30" fmla="*/ 395 w 1433"/>
                <a:gd name="T31" fmla="*/ 129 h 321"/>
                <a:gd name="T32" fmla="*/ 235 w 1433"/>
                <a:gd name="T33" fmla="*/ 129 h 321"/>
                <a:gd name="T34" fmla="*/ 235 w 1433"/>
                <a:gd name="T35" fmla="*/ 62 h 321"/>
                <a:gd name="T36" fmla="*/ 395 w 1433"/>
                <a:gd name="T37" fmla="*/ 62 h 321"/>
                <a:gd name="T38" fmla="*/ 395 w 1433"/>
                <a:gd name="T39" fmla="*/ 129 h 321"/>
                <a:gd name="T40" fmla="*/ 630 w 1433"/>
                <a:gd name="T41" fmla="*/ 257 h 321"/>
                <a:gd name="T42" fmla="*/ 469 w 1433"/>
                <a:gd name="T43" fmla="*/ 257 h 321"/>
                <a:gd name="T44" fmla="*/ 469 w 1433"/>
                <a:gd name="T45" fmla="*/ 190 h 321"/>
                <a:gd name="T46" fmla="*/ 630 w 1433"/>
                <a:gd name="T47" fmla="*/ 190 h 321"/>
                <a:gd name="T48" fmla="*/ 630 w 1433"/>
                <a:gd name="T49" fmla="*/ 257 h 321"/>
                <a:gd name="T50" fmla="*/ 630 w 1433"/>
                <a:gd name="T51" fmla="*/ 129 h 321"/>
                <a:gd name="T52" fmla="*/ 469 w 1433"/>
                <a:gd name="T53" fmla="*/ 129 h 321"/>
                <a:gd name="T54" fmla="*/ 469 w 1433"/>
                <a:gd name="T55" fmla="*/ 62 h 321"/>
                <a:gd name="T56" fmla="*/ 630 w 1433"/>
                <a:gd name="T57" fmla="*/ 62 h 321"/>
                <a:gd name="T58" fmla="*/ 630 w 1433"/>
                <a:gd name="T59" fmla="*/ 129 h 321"/>
                <a:gd name="T60" fmla="*/ 860 w 1433"/>
                <a:gd name="T61" fmla="*/ 257 h 321"/>
                <a:gd name="T62" fmla="*/ 684 w 1433"/>
                <a:gd name="T63" fmla="*/ 257 h 321"/>
                <a:gd name="T64" fmla="*/ 684 w 1433"/>
                <a:gd name="T65" fmla="*/ 164 h 321"/>
                <a:gd name="T66" fmla="*/ 860 w 1433"/>
                <a:gd name="T67" fmla="*/ 164 h 321"/>
                <a:gd name="T68" fmla="*/ 860 w 1433"/>
                <a:gd name="T69" fmla="*/ 257 h 321"/>
                <a:gd name="T70" fmla="*/ 1071 w 1433"/>
                <a:gd name="T71" fmla="*/ 257 h 321"/>
                <a:gd name="T72" fmla="*/ 911 w 1433"/>
                <a:gd name="T73" fmla="*/ 257 h 321"/>
                <a:gd name="T74" fmla="*/ 911 w 1433"/>
                <a:gd name="T75" fmla="*/ 190 h 321"/>
                <a:gd name="T76" fmla="*/ 1071 w 1433"/>
                <a:gd name="T77" fmla="*/ 190 h 321"/>
                <a:gd name="T78" fmla="*/ 1071 w 1433"/>
                <a:gd name="T79" fmla="*/ 257 h 321"/>
                <a:gd name="T80" fmla="*/ 1071 w 1433"/>
                <a:gd name="T81" fmla="*/ 129 h 321"/>
                <a:gd name="T82" fmla="*/ 911 w 1433"/>
                <a:gd name="T83" fmla="*/ 129 h 321"/>
                <a:gd name="T84" fmla="*/ 911 w 1433"/>
                <a:gd name="T85" fmla="*/ 62 h 321"/>
                <a:gd name="T86" fmla="*/ 1071 w 1433"/>
                <a:gd name="T87" fmla="*/ 62 h 321"/>
                <a:gd name="T88" fmla="*/ 1071 w 1433"/>
                <a:gd name="T89" fmla="*/ 129 h 321"/>
                <a:gd name="T90" fmla="*/ 1199 w 1433"/>
                <a:gd name="T91" fmla="*/ 253 h 321"/>
                <a:gd name="T92" fmla="*/ 1132 w 1433"/>
                <a:gd name="T93" fmla="*/ 253 h 321"/>
                <a:gd name="T94" fmla="*/ 1132 w 1433"/>
                <a:gd name="T95" fmla="*/ 62 h 321"/>
                <a:gd name="T96" fmla="*/ 1199 w 1433"/>
                <a:gd name="T97" fmla="*/ 62 h 321"/>
                <a:gd name="T98" fmla="*/ 1199 w 1433"/>
                <a:gd name="T99" fmla="*/ 253 h 321"/>
                <a:gd name="T100" fmla="*/ 1314 w 1433"/>
                <a:gd name="T101" fmla="*/ 198 h 321"/>
                <a:gd name="T102" fmla="*/ 1279 w 1433"/>
                <a:gd name="T103" fmla="*/ 164 h 321"/>
                <a:gd name="T104" fmla="*/ 1314 w 1433"/>
                <a:gd name="T105" fmla="*/ 129 h 321"/>
                <a:gd name="T106" fmla="*/ 1349 w 1433"/>
                <a:gd name="T107" fmla="*/ 164 h 321"/>
                <a:gd name="T108" fmla="*/ 1314 w 1433"/>
                <a:gd name="T109" fmla="*/ 198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33" h="321">
                  <a:moveTo>
                    <a:pt x="0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1433" y="321"/>
                    <a:pt x="1433" y="321"/>
                    <a:pt x="1433" y="321"/>
                  </a:cubicBezTo>
                  <a:cubicBezTo>
                    <a:pt x="1433" y="0"/>
                    <a:pt x="1433" y="0"/>
                    <a:pt x="1433" y="0"/>
                  </a:cubicBezTo>
                  <a:lnTo>
                    <a:pt x="0" y="0"/>
                  </a:lnTo>
                  <a:close/>
                  <a:moveTo>
                    <a:pt x="119" y="197"/>
                  </a:moveTo>
                  <a:cubicBezTo>
                    <a:pt x="100" y="197"/>
                    <a:pt x="84" y="182"/>
                    <a:pt x="84" y="162"/>
                  </a:cubicBezTo>
                  <a:cubicBezTo>
                    <a:pt x="84" y="143"/>
                    <a:pt x="100" y="127"/>
                    <a:pt x="119" y="127"/>
                  </a:cubicBezTo>
                  <a:cubicBezTo>
                    <a:pt x="138" y="127"/>
                    <a:pt x="154" y="143"/>
                    <a:pt x="154" y="162"/>
                  </a:cubicBezTo>
                  <a:cubicBezTo>
                    <a:pt x="154" y="182"/>
                    <a:pt x="138" y="197"/>
                    <a:pt x="119" y="197"/>
                  </a:cubicBezTo>
                  <a:close/>
                  <a:moveTo>
                    <a:pt x="395" y="257"/>
                  </a:moveTo>
                  <a:cubicBezTo>
                    <a:pt x="235" y="257"/>
                    <a:pt x="235" y="257"/>
                    <a:pt x="235" y="257"/>
                  </a:cubicBezTo>
                  <a:cubicBezTo>
                    <a:pt x="235" y="190"/>
                    <a:pt x="235" y="190"/>
                    <a:pt x="235" y="190"/>
                  </a:cubicBezTo>
                  <a:cubicBezTo>
                    <a:pt x="395" y="190"/>
                    <a:pt x="395" y="190"/>
                    <a:pt x="395" y="190"/>
                  </a:cubicBezTo>
                  <a:lnTo>
                    <a:pt x="395" y="257"/>
                  </a:lnTo>
                  <a:close/>
                  <a:moveTo>
                    <a:pt x="395" y="129"/>
                  </a:moveTo>
                  <a:cubicBezTo>
                    <a:pt x="235" y="129"/>
                    <a:pt x="235" y="129"/>
                    <a:pt x="235" y="12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395" y="62"/>
                    <a:pt x="395" y="62"/>
                    <a:pt x="395" y="62"/>
                  </a:cubicBezTo>
                  <a:lnTo>
                    <a:pt x="395" y="129"/>
                  </a:lnTo>
                  <a:close/>
                  <a:moveTo>
                    <a:pt x="630" y="257"/>
                  </a:moveTo>
                  <a:cubicBezTo>
                    <a:pt x="469" y="257"/>
                    <a:pt x="469" y="257"/>
                    <a:pt x="469" y="257"/>
                  </a:cubicBezTo>
                  <a:cubicBezTo>
                    <a:pt x="469" y="190"/>
                    <a:pt x="469" y="190"/>
                    <a:pt x="469" y="190"/>
                  </a:cubicBezTo>
                  <a:cubicBezTo>
                    <a:pt x="630" y="190"/>
                    <a:pt x="630" y="190"/>
                    <a:pt x="630" y="190"/>
                  </a:cubicBezTo>
                  <a:lnTo>
                    <a:pt x="630" y="257"/>
                  </a:lnTo>
                  <a:close/>
                  <a:moveTo>
                    <a:pt x="630" y="129"/>
                  </a:moveTo>
                  <a:cubicBezTo>
                    <a:pt x="469" y="129"/>
                    <a:pt x="469" y="129"/>
                    <a:pt x="469" y="129"/>
                  </a:cubicBezTo>
                  <a:cubicBezTo>
                    <a:pt x="469" y="62"/>
                    <a:pt x="469" y="62"/>
                    <a:pt x="469" y="62"/>
                  </a:cubicBezTo>
                  <a:cubicBezTo>
                    <a:pt x="630" y="62"/>
                    <a:pt x="630" y="62"/>
                    <a:pt x="630" y="62"/>
                  </a:cubicBezTo>
                  <a:lnTo>
                    <a:pt x="630" y="129"/>
                  </a:lnTo>
                  <a:close/>
                  <a:moveTo>
                    <a:pt x="860" y="257"/>
                  </a:moveTo>
                  <a:cubicBezTo>
                    <a:pt x="684" y="257"/>
                    <a:pt x="684" y="257"/>
                    <a:pt x="684" y="25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860" y="164"/>
                    <a:pt x="860" y="164"/>
                    <a:pt x="860" y="164"/>
                  </a:cubicBezTo>
                  <a:lnTo>
                    <a:pt x="860" y="257"/>
                  </a:lnTo>
                  <a:close/>
                  <a:moveTo>
                    <a:pt x="1071" y="257"/>
                  </a:moveTo>
                  <a:cubicBezTo>
                    <a:pt x="911" y="257"/>
                    <a:pt x="911" y="257"/>
                    <a:pt x="911" y="257"/>
                  </a:cubicBezTo>
                  <a:cubicBezTo>
                    <a:pt x="911" y="190"/>
                    <a:pt x="911" y="190"/>
                    <a:pt x="911" y="190"/>
                  </a:cubicBezTo>
                  <a:cubicBezTo>
                    <a:pt x="1071" y="190"/>
                    <a:pt x="1071" y="190"/>
                    <a:pt x="1071" y="190"/>
                  </a:cubicBezTo>
                  <a:lnTo>
                    <a:pt x="1071" y="257"/>
                  </a:lnTo>
                  <a:close/>
                  <a:moveTo>
                    <a:pt x="1071" y="129"/>
                  </a:moveTo>
                  <a:cubicBezTo>
                    <a:pt x="911" y="129"/>
                    <a:pt x="911" y="129"/>
                    <a:pt x="911" y="129"/>
                  </a:cubicBezTo>
                  <a:cubicBezTo>
                    <a:pt x="911" y="62"/>
                    <a:pt x="911" y="62"/>
                    <a:pt x="911" y="62"/>
                  </a:cubicBezTo>
                  <a:cubicBezTo>
                    <a:pt x="1071" y="62"/>
                    <a:pt x="1071" y="62"/>
                    <a:pt x="1071" y="62"/>
                  </a:cubicBezTo>
                  <a:lnTo>
                    <a:pt x="1071" y="129"/>
                  </a:lnTo>
                  <a:close/>
                  <a:moveTo>
                    <a:pt x="1199" y="253"/>
                  </a:moveTo>
                  <a:cubicBezTo>
                    <a:pt x="1132" y="253"/>
                    <a:pt x="1132" y="253"/>
                    <a:pt x="1132" y="253"/>
                  </a:cubicBezTo>
                  <a:cubicBezTo>
                    <a:pt x="1132" y="62"/>
                    <a:pt x="1132" y="62"/>
                    <a:pt x="1132" y="62"/>
                  </a:cubicBezTo>
                  <a:cubicBezTo>
                    <a:pt x="1199" y="62"/>
                    <a:pt x="1199" y="62"/>
                    <a:pt x="1199" y="62"/>
                  </a:cubicBezTo>
                  <a:lnTo>
                    <a:pt x="1199" y="253"/>
                  </a:lnTo>
                  <a:close/>
                  <a:moveTo>
                    <a:pt x="1314" y="198"/>
                  </a:moveTo>
                  <a:cubicBezTo>
                    <a:pt x="1295" y="198"/>
                    <a:pt x="1279" y="183"/>
                    <a:pt x="1279" y="164"/>
                  </a:cubicBezTo>
                  <a:cubicBezTo>
                    <a:pt x="1279" y="144"/>
                    <a:pt x="1295" y="129"/>
                    <a:pt x="1314" y="129"/>
                  </a:cubicBezTo>
                  <a:cubicBezTo>
                    <a:pt x="1333" y="129"/>
                    <a:pt x="1349" y="144"/>
                    <a:pt x="1349" y="164"/>
                  </a:cubicBezTo>
                  <a:cubicBezTo>
                    <a:pt x="1349" y="183"/>
                    <a:pt x="1333" y="198"/>
                    <a:pt x="1314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83" name="Freeform 92"/>
            <p:cNvSpPr>
              <a:spLocks/>
            </p:cNvSpPr>
            <p:nvPr/>
          </p:nvSpPr>
          <p:spPr bwMode="auto">
            <a:xfrm>
              <a:off x="1684338" y="3484563"/>
              <a:ext cx="109538" cy="92075"/>
            </a:xfrm>
            <a:custGeom>
              <a:avLst/>
              <a:gdLst>
                <a:gd name="T0" fmla="*/ 0 w 69"/>
                <a:gd name="T1" fmla="*/ 0 h 58"/>
                <a:gd name="T2" fmla="*/ 0 w 69"/>
                <a:gd name="T3" fmla="*/ 42 h 58"/>
                <a:gd name="T4" fmla="*/ 14 w 69"/>
                <a:gd name="T5" fmla="*/ 42 h 58"/>
                <a:gd name="T6" fmla="*/ 14 w 69"/>
                <a:gd name="T7" fmla="*/ 51 h 58"/>
                <a:gd name="T8" fmla="*/ 22 w 69"/>
                <a:gd name="T9" fmla="*/ 51 h 58"/>
                <a:gd name="T10" fmla="*/ 22 w 69"/>
                <a:gd name="T11" fmla="*/ 58 h 58"/>
                <a:gd name="T12" fmla="*/ 48 w 69"/>
                <a:gd name="T13" fmla="*/ 58 h 58"/>
                <a:gd name="T14" fmla="*/ 48 w 69"/>
                <a:gd name="T15" fmla="*/ 51 h 58"/>
                <a:gd name="T16" fmla="*/ 56 w 69"/>
                <a:gd name="T17" fmla="*/ 51 h 58"/>
                <a:gd name="T18" fmla="*/ 56 w 69"/>
                <a:gd name="T19" fmla="*/ 42 h 58"/>
                <a:gd name="T20" fmla="*/ 69 w 69"/>
                <a:gd name="T21" fmla="*/ 42 h 58"/>
                <a:gd name="T22" fmla="*/ 69 w 69"/>
                <a:gd name="T23" fmla="*/ 0 h 58"/>
                <a:gd name="T24" fmla="*/ 0 w 69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58">
                  <a:moveTo>
                    <a:pt x="0" y="0"/>
                  </a:moveTo>
                  <a:lnTo>
                    <a:pt x="0" y="42"/>
                  </a:lnTo>
                  <a:lnTo>
                    <a:pt x="14" y="42"/>
                  </a:lnTo>
                  <a:lnTo>
                    <a:pt x="14" y="51"/>
                  </a:lnTo>
                  <a:lnTo>
                    <a:pt x="22" y="51"/>
                  </a:lnTo>
                  <a:lnTo>
                    <a:pt x="22" y="58"/>
                  </a:lnTo>
                  <a:lnTo>
                    <a:pt x="48" y="58"/>
                  </a:lnTo>
                  <a:lnTo>
                    <a:pt x="48" y="51"/>
                  </a:lnTo>
                  <a:lnTo>
                    <a:pt x="56" y="51"/>
                  </a:lnTo>
                  <a:lnTo>
                    <a:pt x="56" y="42"/>
                  </a:lnTo>
                  <a:lnTo>
                    <a:pt x="69" y="42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84" name="Rectangle 93"/>
            <p:cNvSpPr>
              <a:spLocks noChangeArrowheads="1"/>
            </p:cNvSpPr>
            <p:nvPr/>
          </p:nvSpPr>
          <p:spPr bwMode="auto">
            <a:xfrm>
              <a:off x="1655763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85" name="Rectangle 94"/>
            <p:cNvSpPr>
              <a:spLocks noChangeArrowheads="1"/>
            </p:cNvSpPr>
            <p:nvPr/>
          </p:nvSpPr>
          <p:spPr bwMode="auto">
            <a:xfrm>
              <a:off x="1784350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386" name="Gerader Verbinder 385"/>
          <p:cNvCxnSpPr/>
          <p:nvPr/>
        </p:nvCxnSpPr>
        <p:spPr bwMode="auto">
          <a:xfrm>
            <a:off x="6625071" y="3706548"/>
            <a:ext cx="3229" cy="53847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87" name="Gruppieren 386"/>
          <p:cNvGrpSpPr/>
          <p:nvPr/>
        </p:nvGrpSpPr>
        <p:grpSpPr>
          <a:xfrm>
            <a:off x="6110758" y="3402195"/>
            <a:ext cx="1028629" cy="611424"/>
            <a:chOff x="3960223" y="1851551"/>
            <a:chExt cx="1215924" cy="722753"/>
          </a:xfrm>
          <a:solidFill>
            <a:schemeClr val="bg2"/>
          </a:solidFill>
        </p:grpSpPr>
        <p:sp>
          <p:nvSpPr>
            <p:cNvPr id="388" name="Rechteck 387"/>
            <p:cNvSpPr/>
            <p:nvPr/>
          </p:nvSpPr>
          <p:spPr bwMode="auto">
            <a:xfrm>
              <a:off x="3967854" y="2009160"/>
              <a:ext cx="894776" cy="202162"/>
            </a:xfrm>
            <a:prstGeom prst="rect">
              <a:avLst/>
            </a:prstGeom>
            <a:grpFill/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grpSp>
          <p:nvGrpSpPr>
            <p:cNvPr id="389" name="Gruppieren 388"/>
            <p:cNvGrpSpPr/>
            <p:nvPr/>
          </p:nvGrpSpPr>
          <p:grpSpPr>
            <a:xfrm>
              <a:off x="4715079" y="1851551"/>
              <a:ext cx="461068" cy="382948"/>
              <a:chOff x="4811713" y="714375"/>
              <a:chExt cx="1817688" cy="1509713"/>
            </a:xfrm>
            <a:grpFill/>
          </p:grpSpPr>
          <p:sp>
            <p:nvSpPr>
              <p:cNvPr id="391" name="Rectangle 21"/>
              <p:cNvSpPr>
                <a:spLocks noChangeArrowheads="1"/>
              </p:cNvSpPr>
              <p:nvPr/>
            </p:nvSpPr>
            <p:spPr bwMode="auto">
              <a:xfrm>
                <a:off x="5249863" y="1298575"/>
                <a:ext cx="1379538" cy="9255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392" name="Gruppieren 391"/>
              <p:cNvGrpSpPr/>
              <p:nvPr/>
            </p:nvGrpSpPr>
            <p:grpSpPr>
              <a:xfrm>
                <a:off x="5370513" y="1298575"/>
                <a:ext cx="1258887" cy="925513"/>
                <a:chOff x="5370513" y="1298575"/>
                <a:chExt cx="1258887" cy="925513"/>
              </a:xfrm>
              <a:grpFill/>
            </p:grpSpPr>
            <p:sp>
              <p:nvSpPr>
                <p:cNvPr id="399" name="Rectangle 22"/>
                <p:cNvSpPr>
                  <a:spLocks noChangeArrowheads="1"/>
                </p:cNvSpPr>
                <p:nvPr/>
              </p:nvSpPr>
              <p:spPr bwMode="auto">
                <a:xfrm>
                  <a:off x="5370513" y="1298575"/>
                  <a:ext cx="600075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00" name="Rectangle 23"/>
                <p:cNvSpPr>
                  <a:spLocks noChangeArrowheads="1"/>
                </p:cNvSpPr>
                <p:nvPr/>
              </p:nvSpPr>
              <p:spPr bwMode="auto">
                <a:xfrm>
                  <a:off x="6032500" y="1298575"/>
                  <a:ext cx="596900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01" name="Rectangle 24"/>
                <p:cNvSpPr>
                  <a:spLocks noChangeArrowheads="1"/>
                </p:cNvSpPr>
                <p:nvPr/>
              </p:nvSpPr>
              <p:spPr bwMode="auto">
                <a:xfrm>
                  <a:off x="5448300" y="1627188"/>
                  <a:ext cx="1181100" cy="2682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02" name="Rectangle 25"/>
                <p:cNvSpPr>
                  <a:spLocks noChangeArrowheads="1"/>
                </p:cNvSpPr>
                <p:nvPr/>
              </p:nvSpPr>
              <p:spPr bwMode="auto">
                <a:xfrm>
                  <a:off x="6032500" y="1957388"/>
                  <a:ext cx="596900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03" name="Freeform 26"/>
                <p:cNvSpPr>
                  <a:spLocks/>
                </p:cNvSpPr>
                <p:nvPr/>
              </p:nvSpPr>
              <p:spPr bwMode="auto">
                <a:xfrm>
                  <a:off x="5370513" y="1957388"/>
                  <a:ext cx="600075" cy="266700"/>
                </a:xfrm>
                <a:custGeom>
                  <a:avLst/>
                  <a:gdLst>
                    <a:gd name="T0" fmla="*/ 378 w 378"/>
                    <a:gd name="T1" fmla="*/ 168 h 168"/>
                    <a:gd name="T2" fmla="*/ 0 w 378"/>
                    <a:gd name="T3" fmla="*/ 168 h 168"/>
                    <a:gd name="T4" fmla="*/ 68 w 378"/>
                    <a:gd name="T5" fmla="*/ 0 h 168"/>
                    <a:gd name="T6" fmla="*/ 378 w 378"/>
                    <a:gd name="T7" fmla="*/ 0 h 168"/>
                    <a:gd name="T8" fmla="*/ 378 w 378"/>
                    <a:gd name="T9" fmla="*/ 168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8" h="168">
                      <a:moveTo>
                        <a:pt x="378" y="168"/>
                      </a:moveTo>
                      <a:lnTo>
                        <a:pt x="0" y="168"/>
                      </a:lnTo>
                      <a:lnTo>
                        <a:pt x="68" y="0"/>
                      </a:lnTo>
                      <a:lnTo>
                        <a:pt x="378" y="0"/>
                      </a:lnTo>
                      <a:lnTo>
                        <a:pt x="378" y="16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393" name="Gruppieren 392"/>
              <p:cNvGrpSpPr/>
              <p:nvPr/>
            </p:nvGrpSpPr>
            <p:grpSpPr>
              <a:xfrm>
                <a:off x="4811713" y="881063"/>
                <a:ext cx="995363" cy="1343025"/>
                <a:chOff x="4811713" y="881063"/>
                <a:chExt cx="995363" cy="1343025"/>
              </a:xfrm>
              <a:grpFill/>
            </p:grpSpPr>
            <p:sp>
              <p:nvSpPr>
                <p:cNvPr id="397" name="Freeform 27"/>
                <p:cNvSpPr>
                  <a:spLocks/>
                </p:cNvSpPr>
                <p:nvPr/>
              </p:nvSpPr>
              <p:spPr bwMode="auto">
                <a:xfrm>
                  <a:off x="4811713" y="881063"/>
                  <a:ext cx="995363" cy="1343025"/>
                </a:xfrm>
                <a:custGeom>
                  <a:avLst/>
                  <a:gdLst>
                    <a:gd name="T0" fmla="*/ 182 w 305"/>
                    <a:gd name="T1" fmla="*/ 412 h 412"/>
                    <a:gd name="T2" fmla="*/ 232 w 305"/>
                    <a:gd name="T3" fmla="*/ 189 h 412"/>
                    <a:gd name="T4" fmla="*/ 202 w 305"/>
                    <a:gd name="T5" fmla="*/ 76 h 412"/>
                    <a:gd name="T6" fmla="*/ 176 w 305"/>
                    <a:gd name="T7" fmla="*/ 155 h 412"/>
                    <a:gd name="T8" fmla="*/ 125 w 305"/>
                    <a:gd name="T9" fmla="*/ 0 h 412"/>
                    <a:gd name="T10" fmla="*/ 65 w 305"/>
                    <a:gd name="T11" fmla="*/ 209 h 412"/>
                    <a:gd name="T12" fmla="*/ 126 w 305"/>
                    <a:gd name="T13" fmla="*/ 412 h 412"/>
                    <a:gd name="T14" fmla="*/ 125 w 305"/>
                    <a:gd name="T15" fmla="*/ 325 h 412"/>
                    <a:gd name="T16" fmla="*/ 157 w 305"/>
                    <a:gd name="T17" fmla="*/ 252 h 412"/>
                    <a:gd name="T18" fmla="*/ 184 w 305"/>
                    <a:gd name="T19" fmla="*/ 321 h 412"/>
                    <a:gd name="T20" fmla="*/ 182 w 305"/>
                    <a:gd name="T21" fmla="*/ 412 h 4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05" h="412">
                      <a:moveTo>
                        <a:pt x="182" y="412"/>
                      </a:moveTo>
                      <a:cubicBezTo>
                        <a:pt x="268" y="391"/>
                        <a:pt x="305" y="283"/>
                        <a:pt x="232" y="189"/>
                      </a:cubicBezTo>
                      <a:cubicBezTo>
                        <a:pt x="182" y="124"/>
                        <a:pt x="202" y="76"/>
                        <a:pt x="202" y="76"/>
                      </a:cubicBezTo>
                      <a:cubicBezTo>
                        <a:pt x="202" y="76"/>
                        <a:pt x="178" y="113"/>
                        <a:pt x="176" y="155"/>
                      </a:cubicBezTo>
                      <a:cubicBezTo>
                        <a:pt x="167" y="92"/>
                        <a:pt x="148" y="26"/>
                        <a:pt x="125" y="0"/>
                      </a:cubicBezTo>
                      <a:cubicBezTo>
                        <a:pt x="125" y="27"/>
                        <a:pt x="141" y="111"/>
                        <a:pt x="65" y="209"/>
                      </a:cubicBezTo>
                      <a:cubicBezTo>
                        <a:pt x="0" y="292"/>
                        <a:pt x="33" y="400"/>
                        <a:pt x="126" y="412"/>
                      </a:cubicBezTo>
                      <a:cubicBezTo>
                        <a:pt x="113" y="389"/>
                        <a:pt x="93" y="365"/>
                        <a:pt x="125" y="325"/>
                      </a:cubicBezTo>
                      <a:cubicBezTo>
                        <a:pt x="154" y="291"/>
                        <a:pt x="157" y="252"/>
                        <a:pt x="157" y="252"/>
                      </a:cubicBezTo>
                      <a:cubicBezTo>
                        <a:pt x="157" y="252"/>
                        <a:pt x="156" y="283"/>
                        <a:pt x="184" y="321"/>
                      </a:cubicBezTo>
                      <a:cubicBezTo>
                        <a:pt x="203" y="347"/>
                        <a:pt x="202" y="355"/>
                        <a:pt x="182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398" name="Freeform 29"/>
                <p:cNvSpPr>
                  <a:spLocks/>
                </p:cNvSpPr>
                <p:nvPr/>
              </p:nvSpPr>
              <p:spPr bwMode="auto">
                <a:xfrm>
                  <a:off x="5194300" y="1946275"/>
                  <a:ext cx="247650" cy="277813"/>
                </a:xfrm>
                <a:custGeom>
                  <a:avLst/>
                  <a:gdLst>
                    <a:gd name="T0" fmla="*/ 65 w 76"/>
                    <a:gd name="T1" fmla="*/ 85 h 85"/>
                    <a:gd name="T2" fmla="*/ 53 w 76"/>
                    <a:gd name="T3" fmla="*/ 37 h 85"/>
                    <a:gd name="T4" fmla="*/ 37 w 76"/>
                    <a:gd name="T5" fmla="*/ 0 h 85"/>
                    <a:gd name="T6" fmla="*/ 19 w 76"/>
                    <a:gd name="T7" fmla="*/ 40 h 85"/>
                    <a:gd name="T8" fmla="*/ 9 w 76"/>
                    <a:gd name="T9" fmla="*/ 85 h 85"/>
                    <a:gd name="T10" fmla="*/ 65 w 76"/>
                    <a:gd name="T11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85">
                      <a:moveTo>
                        <a:pt x="65" y="85"/>
                      </a:moveTo>
                      <a:cubicBezTo>
                        <a:pt x="76" y="54"/>
                        <a:pt x="63" y="51"/>
                        <a:pt x="53" y="37"/>
                      </a:cubicBezTo>
                      <a:cubicBezTo>
                        <a:pt x="36" y="17"/>
                        <a:pt x="37" y="0"/>
                        <a:pt x="37" y="0"/>
                      </a:cubicBezTo>
                      <a:cubicBezTo>
                        <a:pt x="37" y="0"/>
                        <a:pt x="35" y="21"/>
                        <a:pt x="19" y="40"/>
                      </a:cubicBezTo>
                      <a:cubicBezTo>
                        <a:pt x="0" y="61"/>
                        <a:pt x="2" y="73"/>
                        <a:pt x="9" y="85"/>
                      </a:cubicBezTo>
                      <a:lnTo>
                        <a:pt x="65" y="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394" name="Gruppieren 393"/>
              <p:cNvGrpSpPr/>
              <p:nvPr/>
            </p:nvGrpSpPr>
            <p:grpSpPr>
              <a:xfrm>
                <a:off x="4811713" y="714375"/>
                <a:ext cx="995363" cy="1509713"/>
                <a:chOff x="4811713" y="714375"/>
                <a:chExt cx="995363" cy="1509713"/>
              </a:xfrm>
              <a:grpFill/>
            </p:grpSpPr>
            <p:sp>
              <p:nvSpPr>
                <p:cNvPr id="395" name="Freeform 28"/>
                <p:cNvSpPr>
                  <a:spLocks/>
                </p:cNvSpPr>
                <p:nvPr/>
              </p:nvSpPr>
              <p:spPr bwMode="auto">
                <a:xfrm>
                  <a:off x="5024438" y="1543050"/>
                  <a:ext cx="563563" cy="681038"/>
                </a:xfrm>
                <a:custGeom>
                  <a:avLst/>
                  <a:gdLst>
                    <a:gd name="T0" fmla="*/ 117 w 173"/>
                    <a:gd name="T1" fmla="*/ 209 h 209"/>
                    <a:gd name="T2" fmla="*/ 132 w 173"/>
                    <a:gd name="T3" fmla="*/ 91 h 209"/>
                    <a:gd name="T4" fmla="*/ 114 w 173"/>
                    <a:gd name="T5" fmla="*/ 31 h 209"/>
                    <a:gd name="T6" fmla="*/ 99 w 173"/>
                    <a:gd name="T7" fmla="*/ 72 h 209"/>
                    <a:gd name="T8" fmla="*/ 80 w 173"/>
                    <a:gd name="T9" fmla="*/ 0 h 209"/>
                    <a:gd name="T10" fmla="*/ 36 w 173"/>
                    <a:gd name="T11" fmla="*/ 101 h 209"/>
                    <a:gd name="T12" fmla="*/ 61 w 173"/>
                    <a:gd name="T13" fmla="*/ 209 h 209"/>
                    <a:gd name="T14" fmla="*/ 71 w 173"/>
                    <a:gd name="T15" fmla="*/ 164 h 209"/>
                    <a:gd name="T16" fmla="*/ 89 w 173"/>
                    <a:gd name="T17" fmla="*/ 124 h 209"/>
                    <a:gd name="T18" fmla="*/ 104 w 173"/>
                    <a:gd name="T19" fmla="*/ 161 h 209"/>
                    <a:gd name="T20" fmla="*/ 117 w 173"/>
                    <a:gd name="T21" fmla="*/ 209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73" h="209">
                      <a:moveTo>
                        <a:pt x="117" y="209"/>
                      </a:moveTo>
                      <a:cubicBezTo>
                        <a:pt x="155" y="188"/>
                        <a:pt x="173" y="141"/>
                        <a:pt x="132" y="91"/>
                      </a:cubicBezTo>
                      <a:cubicBezTo>
                        <a:pt x="103" y="56"/>
                        <a:pt x="114" y="31"/>
                        <a:pt x="114" y="31"/>
                      </a:cubicBezTo>
                      <a:cubicBezTo>
                        <a:pt x="114" y="31"/>
                        <a:pt x="100" y="50"/>
                        <a:pt x="99" y="72"/>
                      </a:cubicBezTo>
                      <a:cubicBezTo>
                        <a:pt x="94" y="39"/>
                        <a:pt x="89" y="23"/>
                        <a:pt x="80" y="0"/>
                      </a:cubicBezTo>
                      <a:cubicBezTo>
                        <a:pt x="80" y="14"/>
                        <a:pt x="80" y="49"/>
                        <a:pt x="36" y="101"/>
                      </a:cubicBezTo>
                      <a:cubicBezTo>
                        <a:pt x="0" y="146"/>
                        <a:pt x="35" y="199"/>
                        <a:pt x="61" y="209"/>
                      </a:cubicBezTo>
                      <a:cubicBezTo>
                        <a:pt x="54" y="197"/>
                        <a:pt x="52" y="185"/>
                        <a:pt x="71" y="164"/>
                      </a:cubicBezTo>
                      <a:cubicBezTo>
                        <a:pt x="87" y="145"/>
                        <a:pt x="89" y="124"/>
                        <a:pt x="89" y="124"/>
                      </a:cubicBezTo>
                      <a:cubicBezTo>
                        <a:pt x="89" y="124"/>
                        <a:pt x="88" y="141"/>
                        <a:pt x="104" y="161"/>
                      </a:cubicBezTo>
                      <a:cubicBezTo>
                        <a:pt x="115" y="175"/>
                        <a:pt x="128" y="179"/>
                        <a:pt x="117" y="20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396" name="Freeform 30"/>
                <p:cNvSpPr>
                  <a:spLocks/>
                </p:cNvSpPr>
                <p:nvPr/>
              </p:nvSpPr>
              <p:spPr bwMode="auto">
                <a:xfrm>
                  <a:off x="4811713" y="714375"/>
                  <a:ext cx="995363" cy="1509713"/>
                </a:xfrm>
                <a:custGeom>
                  <a:avLst/>
                  <a:gdLst>
                    <a:gd name="T0" fmla="*/ 248 w 305"/>
                    <a:gd name="T1" fmla="*/ 227 h 463"/>
                    <a:gd name="T2" fmla="*/ 220 w 305"/>
                    <a:gd name="T3" fmla="*/ 135 h 463"/>
                    <a:gd name="T4" fmla="*/ 220 w 305"/>
                    <a:gd name="T5" fmla="*/ 135 h 463"/>
                    <a:gd name="T6" fmla="*/ 185 w 305"/>
                    <a:gd name="T7" fmla="*/ 117 h 463"/>
                    <a:gd name="T8" fmla="*/ 180 w 305"/>
                    <a:gd name="T9" fmla="*/ 126 h 463"/>
                    <a:gd name="T10" fmla="*/ 140 w 305"/>
                    <a:gd name="T11" fmla="*/ 38 h 463"/>
                    <a:gd name="T12" fmla="*/ 105 w 305"/>
                    <a:gd name="T13" fmla="*/ 0 h 463"/>
                    <a:gd name="T14" fmla="*/ 105 w 305"/>
                    <a:gd name="T15" fmla="*/ 51 h 463"/>
                    <a:gd name="T16" fmla="*/ 105 w 305"/>
                    <a:gd name="T17" fmla="*/ 65 h 463"/>
                    <a:gd name="T18" fmla="*/ 49 w 305"/>
                    <a:gd name="T19" fmla="*/ 248 h 463"/>
                    <a:gd name="T20" fmla="*/ 21 w 305"/>
                    <a:gd name="T21" fmla="*/ 406 h 463"/>
                    <a:gd name="T22" fmla="*/ 68 w 305"/>
                    <a:gd name="T23" fmla="*/ 463 h 463"/>
                    <a:gd name="T24" fmla="*/ 126 w 305"/>
                    <a:gd name="T25" fmla="*/ 463 h 463"/>
                    <a:gd name="T26" fmla="*/ 65 w 305"/>
                    <a:gd name="T27" fmla="*/ 260 h 463"/>
                    <a:gd name="T28" fmla="*/ 125 w 305"/>
                    <a:gd name="T29" fmla="*/ 51 h 463"/>
                    <a:gd name="T30" fmla="*/ 176 w 305"/>
                    <a:gd name="T31" fmla="*/ 206 h 463"/>
                    <a:gd name="T32" fmla="*/ 202 w 305"/>
                    <a:gd name="T33" fmla="*/ 127 h 463"/>
                    <a:gd name="T34" fmla="*/ 232 w 305"/>
                    <a:gd name="T35" fmla="*/ 240 h 463"/>
                    <a:gd name="T36" fmla="*/ 182 w 305"/>
                    <a:gd name="T37" fmla="*/ 463 h 463"/>
                    <a:gd name="T38" fmla="*/ 231 w 305"/>
                    <a:gd name="T39" fmla="*/ 463 h 463"/>
                    <a:gd name="T40" fmla="*/ 283 w 305"/>
                    <a:gd name="T41" fmla="*/ 395 h 463"/>
                    <a:gd name="T42" fmla="*/ 248 w 305"/>
                    <a:gd name="T43" fmla="*/ 227 h 4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05" h="463">
                      <a:moveTo>
                        <a:pt x="248" y="227"/>
                      </a:moveTo>
                      <a:cubicBezTo>
                        <a:pt x="207" y="174"/>
                        <a:pt x="220" y="136"/>
                        <a:pt x="220" y="135"/>
                      </a:cubicBezTo>
                      <a:cubicBezTo>
                        <a:pt x="220" y="135"/>
                        <a:pt x="220" y="135"/>
                        <a:pt x="220" y="135"/>
                      </a:cubicBezTo>
                      <a:cubicBezTo>
                        <a:pt x="185" y="117"/>
                        <a:pt x="185" y="117"/>
                        <a:pt x="185" y="117"/>
                      </a:cubicBezTo>
                      <a:cubicBezTo>
                        <a:pt x="185" y="117"/>
                        <a:pt x="182" y="120"/>
                        <a:pt x="180" y="126"/>
                      </a:cubicBezTo>
                      <a:cubicBezTo>
                        <a:pt x="170" y="92"/>
                        <a:pt x="157" y="57"/>
                        <a:pt x="140" y="38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105" y="51"/>
                        <a:pt x="105" y="51"/>
                        <a:pt x="105" y="51"/>
                      </a:cubicBezTo>
                      <a:cubicBezTo>
                        <a:pt x="105" y="55"/>
                        <a:pt x="105" y="60"/>
                        <a:pt x="105" y="65"/>
                      </a:cubicBezTo>
                      <a:cubicBezTo>
                        <a:pt x="107" y="98"/>
                        <a:pt x="111" y="167"/>
                        <a:pt x="49" y="248"/>
                      </a:cubicBezTo>
                      <a:cubicBezTo>
                        <a:pt x="11" y="295"/>
                        <a:pt x="1" y="356"/>
                        <a:pt x="21" y="406"/>
                      </a:cubicBezTo>
                      <a:cubicBezTo>
                        <a:pt x="31" y="430"/>
                        <a:pt x="48" y="450"/>
                        <a:pt x="68" y="463"/>
                      </a:cubicBezTo>
                      <a:cubicBezTo>
                        <a:pt x="126" y="463"/>
                        <a:pt x="126" y="463"/>
                        <a:pt x="126" y="463"/>
                      </a:cubicBezTo>
                      <a:cubicBezTo>
                        <a:pt x="33" y="451"/>
                        <a:pt x="0" y="342"/>
                        <a:pt x="65" y="260"/>
                      </a:cubicBezTo>
                      <a:cubicBezTo>
                        <a:pt x="141" y="162"/>
                        <a:pt x="125" y="78"/>
                        <a:pt x="125" y="51"/>
                      </a:cubicBezTo>
                      <a:cubicBezTo>
                        <a:pt x="148" y="77"/>
                        <a:pt x="167" y="143"/>
                        <a:pt x="176" y="206"/>
                      </a:cubicBezTo>
                      <a:cubicBezTo>
                        <a:pt x="178" y="164"/>
                        <a:pt x="202" y="127"/>
                        <a:pt x="202" y="127"/>
                      </a:cubicBezTo>
                      <a:cubicBezTo>
                        <a:pt x="202" y="127"/>
                        <a:pt x="182" y="175"/>
                        <a:pt x="232" y="240"/>
                      </a:cubicBezTo>
                      <a:cubicBezTo>
                        <a:pt x="305" y="334"/>
                        <a:pt x="268" y="442"/>
                        <a:pt x="182" y="463"/>
                      </a:cubicBezTo>
                      <a:cubicBezTo>
                        <a:pt x="231" y="463"/>
                        <a:pt x="231" y="463"/>
                        <a:pt x="231" y="463"/>
                      </a:cubicBezTo>
                      <a:cubicBezTo>
                        <a:pt x="255" y="447"/>
                        <a:pt x="273" y="424"/>
                        <a:pt x="283" y="395"/>
                      </a:cubicBezTo>
                      <a:cubicBezTo>
                        <a:pt x="302" y="341"/>
                        <a:pt x="289" y="280"/>
                        <a:pt x="248" y="2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sp>
          <p:nvSpPr>
            <p:cNvPr id="390" name="Textfeld 389"/>
            <p:cNvSpPr txBox="1"/>
            <p:nvPr/>
          </p:nvSpPr>
          <p:spPr>
            <a:xfrm>
              <a:off x="3960223" y="2297305"/>
              <a:ext cx="1215923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 smtClean="0"/>
                <a:t>Firewall</a:t>
              </a:r>
              <a:endParaRPr lang="de-DE" sz="1200" dirty="0"/>
            </a:p>
          </p:txBody>
        </p:sp>
      </p:grpSp>
      <p:cxnSp>
        <p:nvCxnSpPr>
          <p:cNvPr id="404" name="Gerader Verbinder 403"/>
          <p:cNvCxnSpPr/>
          <p:nvPr/>
        </p:nvCxnSpPr>
        <p:spPr bwMode="auto">
          <a:xfrm>
            <a:off x="6625071" y="3386304"/>
            <a:ext cx="0" cy="1373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5" name="Gerader Verbinder 404"/>
          <p:cNvCxnSpPr/>
          <p:nvPr/>
        </p:nvCxnSpPr>
        <p:spPr bwMode="auto">
          <a:xfrm>
            <a:off x="2253265" y="3380679"/>
            <a:ext cx="5950438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6" name="Gerader Verbinder 405"/>
          <p:cNvCxnSpPr/>
          <p:nvPr/>
        </p:nvCxnSpPr>
        <p:spPr bwMode="auto">
          <a:xfrm>
            <a:off x="2253265" y="3380679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7" name="Gerader Verbinder 406"/>
          <p:cNvCxnSpPr/>
          <p:nvPr/>
        </p:nvCxnSpPr>
        <p:spPr bwMode="auto">
          <a:xfrm>
            <a:off x="8194798" y="3370588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08" name="Grafik 407" descr="File:Perspective-&lt;strong&gt;Button&lt;/strong&gt;-Stop-icon.png - Wikimedia Common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887" y="5469197"/>
            <a:ext cx="406188" cy="406188"/>
          </a:xfrm>
          <a:prstGeom prst="rect">
            <a:avLst/>
          </a:prstGeom>
        </p:spPr>
      </p:pic>
      <p:cxnSp>
        <p:nvCxnSpPr>
          <p:cNvPr id="409" name="Gerader Verbinder 408"/>
          <p:cNvCxnSpPr/>
          <p:nvPr/>
        </p:nvCxnSpPr>
        <p:spPr bwMode="auto">
          <a:xfrm>
            <a:off x="6655203" y="5373216"/>
            <a:ext cx="0" cy="9598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" name="Gerader Verbinder 409"/>
          <p:cNvCxnSpPr/>
          <p:nvPr/>
        </p:nvCxnSpPr>
        <p:spPr bwMode="auto">
          <a:xfrm>
            <a:off x="3735548" y="4856361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11" name="Gruppieren 410"/>
          <p:cNvGrpSpPr/>
          <p:nvPr/>
        </p:nvGrpSpPr>
        <p:grpSpPr>
          <a:xfrm>
            <a:off x="3997838" y="4932006"/>
            <a:ext cx="1800266" cy="1102416"/>
            <a:chOff x="2272125" y="812339"/>
            <a:chExt cx="6405150" cy="3922277"/>
          </a:xfrm>
        </p:grpSpPr>
        <p:grpSp>
          <p:nvGrpSpPr>
            <p:cNvPr id="412" name="Gruppieren 411"/>
            <p:cNvGrpSpPr/>
            <p:nvPr/>
          </p:nvGrpSpPr>
          <p:grpSpPr>
            <a:xfrm>
              <a:off x="2272125" y="2193230"/>
              <a:ext cx="4390376" cy="2067436"/>
              <a:chOff x="2272125" y="2193230"/>
              <a:chExt cx="4390376" cy="2067436"/>
            </a:xfrm>
          </p:grpSpPr>
          <p:grpSp>
            <p:nvGrpSpPr>
              <p:cNvPr id="463" name="Gruppieren 462"/>
              <p:cNvGrpSpPr/>
              <p:nvPr/>
            </p:nvGrpSpPr>
            <p:grpSpPr>
              <a:xfrm>
                <a:off x="2746074" y="2193230"/>
                <a:ext cx="3916425" cy="2067436"/>
                <a:chOff x="2746074" y="2193230"/>
                <a:chExt cx="3916425" cy="2067436"/>
              </a:xfrm>
            </p:grpSpPr>
            <p:sp>
              <p:nvSpPr>
                <p:cNvPr id="467" name="Freeform 5"/>
                <p:cNvSpPr>
                  <a:spLocks/>
                </p:cNvSpPr>
                <p:nvPr/>
              </p:nvSpPr>
              <p:spPr bwMode="auto">
                <a:xfrm>
                  <a:off x="2746074" y="2197131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68" name="Freeform 9"/>
                <p:cNvSpPr>
                  <a:spLocks/>
                </p:cNvSpPr>
                <p:nvPr/>
              </p:nvSpPr>
              <p:spPr bwMode="auto">
                <a:xfrm>
                  <a:off x="6190500" y="2193230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464" name="Freeform 6"/>
              <p:cNvSpPr>
                <a:spLocks/>
              </p:cNvSpPr>
              <p:nvPr/>
            </p:nvSpPr>
            <p:spPr bwMode="auto">
              <a:xfrm>
                <a:off x="2272125" y="2663280"/>
                <a:ext cx="3918376" cy="1593486"/>
              </a:xfrm>
              <a:custGeom>
                <a:avLst/>
                <a:gdLst>
                  <a:gd name="T0" fmla="*/ 1778 w 2009"/>
                  <a:gd name="T1" fmla="*/ 0 h 817"/>
                  <a:gd name="T2" fmla="*/ 247 w 2009"/>
                  <a:gd name="T3" fmla="*/ 0 h 817"/>
                  <a:gd name="T4" fmla="*/ 0 w 2009"/>
                  <a:gd name="T5" fmla="*/ 0 h 817"/>
                  <a:gd name="T6" fmla="*/ 0 w 2009"/>
                  <a:gd name="T7" fmla="*/ 328 h 817"/>
                  <a:gd name="T8" fmla="*/ 0 w 2009"/>
                  <a:gd name="T9" fmla="*/ 817 h 817"/>
                  <a:gd name="T10" fmla="*/ 247 w 2009"/>
                  <a:gd name="T11" fmla="*/ 817 h 817"/>
                  <a:gd name="T12" fmla="*/ 247 w 2009"/>
                  <a:gd name="T13" fmla="*/ 328 h 817"/>
                  <a:gd name="T14" fmla="*/ 1778 w 2009"/>
                  <a:gd name="T15" fmla="*/ 328 h 817"/>
                  <a:gd name="T16" fmla="*/ 1778 w 2009"/>
                  <a:gd name="T17" fmla="*/ 817 h 817"/>
                  <a:gd name="T18" fmla="*/ 2009 w 2009"/>
                  <a:gd name="T19" fmla="*/ 817 h 817"/>
                  <a:gd name="T20" fmla="*/ 2009 w 2009"/>
                  <a:gd name="T21" fmla="*/ 328 h 817"/>
                  <a:gd name="T22" fmla="*/ 2009 w 2009"/>
                  <a:gd name="T23" fmla="*/ 0 h 817"/>
                  <a:gd name="T24" fmla="*/ 1778 w 2009"/>
                  <a:gd name="T25" fmla="*/ 0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09" h="817">
                    <a:moveTo>
                      <a:pt x="1778" y="0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328"/>
                    </a:lnTo>
                    <a:lnTo>
                      <a:pt x="0" y="817"/>
                    </a:lnTo>
                    <a:lnTo>
                      <a:pt x="247" y="817"/>
                    </a:lnTo>
                    <a:lnTo>
                      <a:pt x="247" y="328"/>
                    </a:lnTo>
                    <a:lnTo>
                      <a:pt x="1778" y="328"/>
                    </a:lnTo>
                    <a:lnTo>
                      <a:pt x="1778" y="817"/>
                    </a:lnTo>
                    <a:lnTo>
                      <a:pt x="2009" y="817"/>
                    </a:lnTo>
                    <a:lnTo>
                      <a:pt x="2009" y="328"/>
                    </a:lnTo>
                    <a:lnTo>
                      <a:pt x="2009" y="0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65" name="Freeform 7"/>
              <p:cNvSpPr>
                <a:spLocks/>
              </p:cNvSpPr>
              <p:nvPr/>
            </p:nvSpPr>
            <p:spPr bwMode="auto">
              <a:xfrm>
                <a:off x="2272125" y="2193230"/>
                <a:ext cx="4390376" cy="470050"/>
              </a:xfrm>
              <a:custGeom>
                <a:avLst/>
                <a:gdLst>
                  <a:gd name="T0" fmla="*/ 239 w 2251"/>
                  <a:gd name="T1" fmla="*/ 0 h 241"/>
                  <a:gd name="T2" fmla="*/ 0 w 2251"/>
                  <a:gd name="T3" fmla="*/ 241 h 241"/>
                  <a:gd name="T4" fmla="*/ 2009 w 2251"/>
                  <a:gd name="T5" fmla="*/ 241 h 241"/>
                  <a:gd name="T6" fmla="*/ 2251 w 2251"/>
                  <a:gd name="T7" fmla="*/ 0 h 241"/>
                  <a:gd name="T8" fmla="*/ 239 w 2251"/>
                  <a:gd name="T9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1" h="241">
                    <a:moveTo>
                      <a:pt x="239" y="0"/>
                    </a:moveTo>
                    <a:lnTo>
                      <a:pt x="0" y="241"/>
                    </a:lnTo>
                    <a:lnTo>
                      <a:pt x="2009" y="241"/>
                    </a:lnTo>
                    <a:lnTo>
                      <a:pt x="2251" y="0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66" name="Freeform 10"/>
              <p:cNvSpPr>
                <a:spLocks/>
              </p:cNvSpPr>
              <p:nvPr/>
            </p:nvSpPr>
            <p:spPr bwMode="auto">
              <a:xfrm>
                <a:off x="2527628" y="2277098"/>
                <a:ext cx="3875467" cy="302314"/>
              </a:xfrm>
              <a:custGeom>
                <a:avLst/>
                <a:gdLst>
                  <a:gd name="T0" fmla="*/ 155 w 1987"/>
                  <a:gd name="T1" fmla="*/ 0 h 155"/>
                  <a:gd name="T2" fmla="*/ 0 w 1987"/>
                  <a:gd name="T3" fmla="*/ 155 h 155"/>
                  <a:gd name="T4" fmla="*/ 1831 w 1987"/>
                  <a:gd name="T5" fmla="*/ 155 h 155"/>
                  <a:gd name="T6" fmla="*/ 1987 w 1987"/>
                  <a:gd name="T7" fmla="*/ 0 h 155"/>
                  <a:gd name="T8" fmla="*/ 155 w 1987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7" h="155">
                    <a:moveTo>
                      <a:pt x="155" y="0"/>
                    </a:moveTo>
                    <a:lnTo>
                      <a:pt x="0" y="155"/>
                    </a:lnTo>
                    <a:lnTo>
                      <a:pt x="1831" y="155"/>
                    </a:lnTo>
                    <a:lnTo>
                      <a:pt x="1987" y="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413" name="Freeform 8"/>
            <p:cNvSpPr>
              <a:spLocks/>
            </p:cNvSpPr>
            <p:nvPr/>
          </p:nvSpPr>
          <p:spPr bwMode="auto">
            <a:xfrm>
              <a:off x="6190500" y="2193230"/>
              <a:ext cx="471999" cy="2063535"/>
            </a:xfrm>
            <a:custGeom>
              <a:avLst/>
              <a:gdLst>
                <a:gd name="T0" fmla="*/ 0 w 242"/>
                <a:gd name="T1" fmla="*/ 1058 h 1058"/>
                <a:gd name="T2" fmla="*/ 242 w 242"/>
                <a:gd name="T3" fmla="*/ 816 h 1058"/>
                <a:gd name="T4" fmla="*/ 242 w 242"/>
                <a:gd name="T5" fmla="*/ 0 h 1058"/>
                <a:gd name="T6" fmla="*/ 0 w 242"/>
                <a:gd name="T7" fmla="*/ 241 h 1058"/>
                <a:gd name="T8" fmla="*/ 0 w 242"/>
                <a:gd name="T9" fmla="*/ 1058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058">
                  <a:moveTo>
                    <a:pt x="0" y="1058"/>
                  </a:moveTo>
                  <a:lnTo>
                    <a:pt x="242" y="816"/>
                  </a:lnTo>
                  <a:lnTo>
                    <a:pt x="242" y="0"/>
                  </a:lnTo>
                  <a:lnTo>
                    <a:pt x="0" y="241"/>
                  </a:lnTo>
                  <a:lnTo>
                    <a:pt x="0" y="1058"/>
                  </a:lnTo>
                  <a:close/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414" name="Gruppieren 413"/>
            <p:cNvGrpSpPr/>
            <p:nvPr/>
          </p:nvGrpSpPr>
          <p:grpSpPr>
            <a:xfrm>
              <a:off x="4893478" y="1734884"/>
              <a:ext cx="713850" cy="904991"/>
              <a:chOff x="4893478" y="1734884"/>
              <a:chExt cx="713850" cy="904991"/>
            </a:xfrm>
          </p:grpSpPr>
          <p:grpSp>
            <p:nvGrpSpPr>
              <p:cNvPr id="454" name="Gruppieren 453"/>
              <p:cNvGrpSpPr/>
              <p:nvPr/>
            </p:nvGrpSpPr>
            <p:grpSpPr>
              <a:xfrm>
                <a:off x="5347923" y="1734884"/>
                <a:ext cx="259405" cy="446645"/>
                <a:chOff x="5347923" y="1734884"/>
                <a:chExt cx="259405" cy="446645"/>
              </a:xfrm>
            </p:grpSpPr>
            <p:sp>
              <p:nvSpPr>
                <p:cNvPr id="460" name="Rectangle 14"/>
                <p:cNvSpPr>
                  <a:spLocks noChangeArrowheads="1"/>
                </p:cNvSpPr>
                <p:nvPr/>
              </p:nvSpPr>
              <p:spPr bwMode="auto">
                <a:xfrm>
                  <a:off x="5412287" y="1801198"/>
                  <a:ext cx="136529" cy="292562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61" name="Rectangle 15"/>
                <p:cNvSpPr>
                  <a:spLocks noChangeArrowheads="1"/>
                </p:cNvSpPr>
                <p:nvPr/>
              </p:nvSpPr>
              <p:spPr bwMode="auto">
                <a:xfrm>
                  <a:off x="5347923" y="2093760"/>
                  <a:ext cx="259405" cy="87769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62" name="Freeform 20"/>
                <p:cNvSpPr>
                  <a:spLocks/>
                </p:cNvSpPr>
                <p:nvPr/>
              </p:nvSpPr>
              <p:spPr bwMode="auto">
                <a:xfrm>
                  <a:off x="5412287" y="1734884"/>
                  <a:ext cx="136529" cy="66314"/>
                </a:xfrm>
                <a:custGeom>
                  <a:avLst/>
                  <a:gdLst>
                    <a:gd name="T0" fmla="*/ 17 w 34"/>
                    <a:gd name="T1" fmla="*/ 0 h 17"/>
                    <a:gd name="T2" fmla="*/ 0 w 34"/>
                    <a:gd name="T3" fmla="*/ 17 h 17"/>
                    <a:gd name="T4" fmla="*/ 34 w 34"/>
                    <a:gd name="T5" fmla="*/ 17 h 17"/>
                    <a:gd name="T6" fmla="*/ 17 w 34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17">
                      <a:moveTo>
                        <a:pt x="17" y="0"/>
                      </a:moveTo>
                      <a:cubicBezTo>
                        <a:pt x="7" y="0"/>
                        <a:pt x="0" y="8"/>
                        <a:pt x="0" y="17"/>
                      </a:cubicBezTo>
                      <a:cubicBezTo>
                        <a:pt x="34" y="17"/>
                        <a:pt x="34" y="1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455" name="Freeform 16"/>
              <p:cNvSpPr>
                <a:spLocks/>
              </p:cNvSpPr>
              <p:nvPr/>
            </p:nvSpPr>
            <p:spPr bwMode="auto">
              <a:xfrm>
                <a:off x="4893478" y="1801198"/>
                <a:ext cx="587074" cy="838677"/>
              </a:xfrm>
              <a:custGeom>
                <a:avLst/>
                <a:gdLst>
                  <a:gd name="T0" fmla="*/ 301 w 301"/>
                  <a:gd name="T1" fmla="*/ 0 h 430"/>
                  <a:gd name="T2" fmla="*/ 301 w 301"/>
                  <a:gd name="T3" fmla="*/ 129 h 430"/>
                  <a:gd name="T4" fmla="*/ 0 w 301"/>
                  <a:gd name="T5" fmla="*/ 430 h 430"/>
                  <a:gd name="T6" fmla="*/ 0 w 301"/>
                  <a:gd name="T7" fmla="*/ 301 h 430"/>
                  <a:gd name="T8" fmla="*/ 301 w 301"/>
                  <a:gd name="T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30">
                    <a:moveTo>
                      <a:pt x="301" y="0"/>
                    </a:moveTo>
                    <a:lnTo>
                      <a:pt x="301" y="129"/>
                    </a:lnTo>
                    <a:lnTo>
                      <a:pt x="0" y="430"/>
                    </a:lnTo>
                    <a:lnTo>
                      <a:pt x="0" y="3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456" name="Gruppieren 455"/>
              <p:cNvGrpSpPr/>
              <p:nvPr/>
            </p:nvGrpSpPr>
            <p:grpSpPr>
              <a:xfrm>
                <a:off x="4973444" y="1873363"/>
                <a:ext cx="434942" cy="690445"/>
                <a:chOff x="4973444" y="1873363"/>
                <a:chExt cx="434942" cy="690445"/>
              </a:xfrm>
            </p:grpSpPr>
            <p:sp>
              <p:nvSpPr>
                <p:cNvPr id="457" name="Freeform 17"/>
                <p:cNvSpPr>
                  <a:spLocks/>
                </p:cNvSpPr>
                <p:nvPr/>
              </p:nvSpPr>
              <p:spPr bwMode="auto">
                <a:xfrm>
                  <a:off x="5324518" y="1873363"/>
                  <a:ext cx="83868" cy="335471"/>
                </a:xfrm>
                <a:custGeom>
                  <a:avLst/>
                  <a:gdLst>
                    <a:gd name="T0" fmla="*/ 43 w 43"/>
                    <a:gd name="T1" fmla="*/ 0 h 172"/>
                    <a:gd name="T2" fmla="*/ 43 w 43"/>
                    <a:gd name="T3" fmla="*/ 131 h 172"/>
                    <a:gd name="T4" fmla="*/ 0 w 43"/>
                    <a:gd name="T5" fmla="*/ 172 h 172"/>
                    <a:gd name="T6" fmla="*/ 0 w 43"/>
                    <a:gd name="T7" fmla="*/ 41 h 172"/>
                    <a:gd name="T8" fmla="*/ 43 w 43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172">
                      <a:moveTo>
                        <a:pt x="43" y="0"/>
                      </a:moveTo>
                      <a:lnTo>
                        <a:pt x="43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58" name="Freeform 18"/>
                <p:cNvSpPr>
                  <a:spLocks/>
                </p:cNvSpPr>
                <p:nvPr/>
              </p:nvSpPr>
              <p:spPr bwMode="auto">
                <a:xfrm>
                  <a:off x="5156782" y="2044999"/>
                  <a:ext cx="79967" cy="331570"/>
                </a:xfrm>
                <a:custGeom>
                  <a:avLst/>
                  <a:gdLst>
                    <a:gd name="T0" fmla="*/ 41 w 41"/>
                    <a:gd name="T1" fmla="*/ 0 h 170"/>
                    <a:gd name="T2" fmla="*/ 41 w 41"/>
                    <a:gd name="T3" fmla="*/ 129 h 170"/>
                    <a:gd name="T4" fmla="*/ 0 w 41"/>
                    <a:gd name="T5" fmla="*/ 170 h 170"/>
                    <a:gd name="T6" fmla="*/ 0 w 41"/>
                    <a:gd name="T7" fmla="*/ 41 h 170"/>
                    <a:gd name="T8" fmla="*/ 41 w 41"/>
                    <a:gd name="T9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0">
                      <a:moveTo>
                        <a:pt x="41" y="0"/>
                      </a:moveTo>
                      <a:lnTo>
                        <a:pt x="41" y="129"/>
                      </a:lnTo>
                      <a:lnTo>
                        <a:pt x="0" y="170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59" name="Freeform 19"/>
                <p:cNvSpPr>
                  <a:spLocks/>
                </p:cNvSpPr>
                <p:nvPr/>
              </p:nvSpPr>
              <p:spPr bwMode="auto">
                <a:xfrm>
                  <a:off x="4973444" y="2228337"/>
                  <a:ext cx="79967" cy="335471"/>
                </a:xfrm>
                <a:custGeom>
                  <a:avLst/>
                  <a:gdLst>
                    <a:gd name="T0" fmla="*/ 41 w 41"/>
                    <a:gd name="T1" fmla="*/ 0 h 172"/>
                    <a:gd name="T2" fmla="*/ 41 w 41"/>
                    <a:gd name="T3" fmla="*/ 131 h 172"/>
                    <a:gd name="T4" fmla="*/ 0 w 41"/>
                    <a:gd name="T5" fmla="*/ 172 h 172"/>
                    <a:gd name="T6" fmla="*/ 0 w 41"/>
                    <a:gd name="T7" fmla="*/ 41 h 172"/>
                    <a:gd name="T8" fmla="*/ 41 w 41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2">
                      <a:moveTo>
                        <a:pt x="41" y="0"/>
                      </a:moveTo>
                      <a:lnTo>
                        <a:pt x="41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415" name="Gruppieren 414"/>
            <p:cNvGrpSpPr/>
            <p:nvPr/>
          </p:nvGrpSpPr>
          <p:grpSpPr>
            <a:xfrm>
              <a:off x="3824652" y="1518388"/>
              <a:ext cx="434942" cy="670942"/>
              <a:chOff x="3824652" y="1518388"/>
              <a:chExt cx="434942" cy="670942"/>
            </a:xfrm>
          </p:grpSpPr>
          <p:sp>
            <p:nvSpPr>
              <p:cNvPr id="451" name="Rectangle 21"/>
              <p:cNvSpPr>
                <a:spLocks noChangeArrowheads="1"/>
              </p:cNvSpPr>
              <p:nvPr/>
            </p:nvSpPr>
            <p:spPr bwMode="auto">
              <a:xfrm>
                <a:off x="3912420" y="2101561"/>
                <a:ext cx="259405" cy="87769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52" name="Rectangle 22"/>
              <p:cNvSpPr>
                <a:spLocks noChangeArrowheads="1"/>
              </p:cNvSpPr>
              <p:nvPr/>
            </p:nvSpPr>
            <p:spPr bwMode="auto">
              <a:xfrm>
                <a:off x="3974833" y="1842156"/>
                <a:ext cx="136529" cy="259405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53" name="Oval 23"/>
              <p:cNvSpPr>
                <a:spLocks noChangeArrowheads="1"/>
              </p:cNvSpPr>
              <p:nvPr/>
            </p:nvSpPr>
            <p:spPr bwMode="auto">
              <a:xfrm>
                <a:off x="3824652" y="1518388"/>
                <a:ext cx="434942" cy="434942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416" name="Gruppieren 415"/>
            <p:cNvGrpSpPr/>
            <p:nvPr/>
          </p:nvGrpSpPr>
          <p:grpSpPr>
            <a:xfrm>
              <a:off x="3887065" y="1571049"/>
              <a:ext cx="312066" cy="331570"/>
              <a:chOff x="3887065" y="1571049"/>
              <a:chExt cx="312066" cy="331570"/>
            </a:xfrm>
          </p:grpSpPr>
          <p:sp>
            <p:nvSpPr>
              <p:cNvPr id="437" name="Freeform 24"/>
              <p:cNvSpPr>
                <a:spLocks/>
              </p:cNvSpPr>
              <p:nvPr/>
            </p:nvSpPr>
            <p:spPr bwMode="auto">
              <a:xfrm>
                <a:off x="3967032" y="1651016"/>
                <a:ext cx="152132" cy="179438"/>
              </a:xfrm>
              <a:custGeom>
                <a:avLst/>
                <a:gdLst>
                  <a:gd name="T0" fmla="*/ 0 w 38"/>
                  <a:gd name="T1" fmla="*/ 20 h 45"/>
                  <a:gd name="T2" fmla="*/ 4 w 38"/>
                  <a:gd name="T3" fmla="*/ 32 h 45"/>
                  <a:gd name="T4" fmla="*/ 10 w 38"/>
                  <a:gd name="T5" fmla="*/ 45 h 45"/>
                  <a:gd name="T6" fmla="*/ 28 w 38"/>
                  <a:gd name="T7" fmla="*/ 45 h 45"/>
                  <a:gd name="T8" fmla="*/ 33 w 38"/>
                  <a:gd name="T9" fmla="*/ 32 h 45"/>
                  <a:gd name="T10" fmla="*/ 38 w 38"/>
                  <a:gd name="T11" fmla="*/ 20 h 45"/>
                  <a:gd name="T12" fmla="*/ 19 w 38"/>
                  <a:gd name="T13" fmla="*/ 0 h 45"/>
                  <a:gd name="T14" fmla="*/ 0 w 38"/>
                  <a:gd name="T15" fmla="*/ 2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45">
                    <a:moveTo>
                      <a:pt x="0" y="20"/>
                    </a:moveTo>
                    <a:cubicBezTo>
                      <a:pt x="0" y="24"/>
                      <a:pt x="2" y="28"/>
                      <a:pt x="4" y="32"/>
                    </a:cubicBezTo>
                    <a:cubicBezTo>
                      <a:pt x="7" y="36"/>
                      <a:pt x="9" y="40"/>
                      <a:pt x="10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0"/>
                      <a:pt x="31" y="36"/>
                      <a:pt x="33" y="32"/>
                    </a:cubicBezTo>
                    <a:cubicBezTo>
                      <a:pt x="35" y="28"/>
                      <a:pt x="38" y="24"/>
                      <a:pt x="38" y="20"/>
                    </a:cubicBezTo>
                    <a:cubicBezTo>
                      <a:pt x="38" y="8"/>
                      <a:pt x="28" y="0"/>
                      <a:pt x="19" y="0"/>
                    </a:cubicBezTo>
                    <a:cubicBezTo>
                      <a:pt x="8" y="0"/>
                      <a:pt x="0" y="8"/>
                      <a:pt x="0" y="20"/>
                    </a:cubicBezTo>
                    <a:close/>
                  </a:path>
                </a:pathLst>
              </a:custGeom>
              <a:solidFill>
                <a:srgbClr val="FFDC0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38" name="Freeform 25"/>
              <p:cNvSpPr>
                <a:spLocks noEditPoints="1"/>
              </p:cNvSpPr>
              <p:nvPr/>
            </p:nvSpPr>
            <p:spPr bwMode="auto">
              <a:xfrm>
                <a:off x="3955329" y="1639313"/>
                <a:ext cx="171636" cy="202843"/>
              </a:xfrm>
              <a:custGeom>
                <a:avLst/>
                <a:gdLst>
                  <a:gd name="T0" fmla="*/ 33 w 43"/>
                  <a:gd name="T1" fmla="*/ 51 h 51"/>
                  <a:gd name="T2" fmla="*/ 10 w 43"/>
                  <a:gd name="T3" fmla="*/ 51 h 51"/>
                  <a:gd name="T4" fmla="*/ 10 w 43"/>
                  <a:gd name="T5" fmla="*/ 49 h 51"/>
                  <a:gd name="T6" fmla="*/ 5 w 43"/>
                  <a:gd name="T7" fmla="*/ 36 h 51"/>
                  <a:gd name="T8" fmla="*/ 0 w 43"/>
                  <a:gd name="T9" fmla="*/ 23 h 51"/>
                  <a:gd name="T10" fmla="*/ 6 w 43"/>
                  <a:gd name="T11" fmla="*/ 6 h 51"/>
                  <a:gd name="T12" fmla="*/ 22 w 43"/>
                  <a:gd name="T13" fmla="*/ 0 h 51"/>
                  <a:gd name="T14" fmla="*/ 43 w 43"/>
                  <a:gd name="T15" fmla="*/ 23 h 51"/>
                  <a:gd name="T16" fmla="*/ 38 w 43"/>
                  <a:gd name="T17" fmla="*/ 36 h 51"/>
                  <a:gd name="T18" fmla="*/ 33 w 43"/>
                  <a:gd name="T19" fmla="*/ 49 h 51"/>
                  <a:gd name="T20" fmla="*/ 33 w 43"/>
                  <a:gd name="T21" fmla="*/ 51 h 51"/>
                  <a:gd name="T22" fmla="*/ 13 w 43"/>
                  <a:gd name="T23" fmla="*/ 48 h 51"/>
                  <a:gd name="T24" fmla="*/ 31 w 43"/>
                  <a:gd name="T25" fmla="*/ 48 h 51"/>
                  <a:gd name="T26" fmla="*/ 36 w 43"/>
                  <a:gd name="T27" fmla="*/ 35 h 51"/>
                  <a:gd name="T28" fmla="*/ 41 w 43"/>
                  <a:gd name="T29" fmla="*/ 23 h 51"/>
                  <a:gd name="T30" fmla="*/ 22 w 43"/>
                  <a:gd name="T31" fmla="*/ 3 h 51"/>
                  <a:gd name="T32" fmla="*/ 3 w 43"/>
                  <a:gd name="T33" fmla="*/ 23 h 51"/>
                  <a:gd name="T34" fmla="*/ 7 w 43"/>
                  <a:gd name="T35" fmla="*/ 35 h 51"/>
                  <a:gd name="T36" fmla="*/ 13 w 43"/>
                  <a:gd name="T37" fmla="*/ 4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" h="51">
                    <a:moveTo>
                      <a:pt x="33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4"/>
                      <a:pt x="8" y="40"/>
                      <a:pt x="5" y="36"/>
                    </a:cubicBezTo>
                    <a:cubicBezTo>
                      <a:pt x="3" y="32"/>
                      <a:pt x="0" y="28"/>
                      <a:pt x="0" y="23"/>
                    </a:cubicBezTo>
                    <a:cubicBezTo>
                      <a:pt x="0" y="16"/>
                      <a:pt x="2" y="10"/>
                      <a:pt x="6" y="6"/>
                    </a:cubicBezTo>
                    <a:cubicBezTo>
                      <a:pt x="10" y="2"/>
                      <a:pt x="16" y="0"/>
                      <a:pt x="22" y="0"/>
                    </a:cubicBezTo>
                    <a:cubicBezTo>
                      <a:pt x="32" y="0"/>
                      <a:pt x="43" y="9"/>
                      <a:pt x="43" y="23"/>
                    </a:cubicBezTo>
                    <a:cubicBezTo>
                      <a:pt x="43" y="28"/>
                      <a:pt x="41" y="32"/>
                      <a:pt x="38" y="36"/>
                    </a:cubicBezTo>
                    <a:cubicBezTo>
                      <a:pt x="36" y="40"/>
                      <a:pt x="33" y="44"/>
                      <a:pt x="33" y="49"/>
                    </a:cubicBezTo>
                    <a:lnTo>
                      <a:pt x="33" y="51"/>
                    </a:lnTo>
                    <a:close/>
                    <a:moveTo>
                      <a:pt x="13" y="48"/>
                    </a:move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3"/>
                      <a:pt x="34" y="39"/>
                      <a:pt x="36" y="35"/>
                    </a:cubicBezTo>
                    <a:cubicBezTo>
                      <a:pt x="38" y="31"/>
                      <a:pt x="41" y="27"/>
                      <a:pt x="41" y="23"/>
                    </a:cubicBezTo>
                    <a:cubicBezTo>
                      <a:pt x="41" y="11"/>
                      <a:pt x="31" y="3"/>
                      <a:pt x="22" y="3"/>
                    </a:cubicBezTo>
                    <a:cubicBezTo>
                      <a:pt x="11" y="3"/>
                      <a:pt x="3" y="11"/>
                      <a:pt x="3" y="23"/>
                    </a:cubicBezTo>
                    <a:cubicBezTo>
                      <a:pt x="3" y="27"/>
                      <a:pt x="5" y="31"/>
                      <a:pt x="7" y="35"/>
                    </a:cubicBezTo>
                    <a:cubicBezTo>
                      <a:pt x="10" y="39"/>
                      <a:pt x="12" y="43"/>
                      <a:pt x="13" y="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39" name="Freeform 26"/>
              <p:cNvSpPr>
                <a:spLocks/>
              </p:cNvSpPr>
              <p:nvPr/>
            </p:nvSpPr>
            <p:spPr bwMode="auto">
              <a:xfrm>
                <a:off x="3887065" y="1717330"/>
                <a:ext cx="44860" cy="13653"/>
              </a:xfrm>
              <a:custGeom>
                <a:avLst/>
                <a:gdLst>
                  <a:gd name="T0" fmla="*/ 9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9 w 11"/>
                  <a:gd name="T9" fmla="*/ 0 h 3"/>
                  <a:gd name="T10" fmla="*/ 11 w 11"/>
                  <a:gd name="T11" fmla="*/ 2 h 3"/>
                  <a:gd name="T12" fmla="*/ 9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9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0" name="Freeform 27"/>
              <p:cNvSpPr>
                <a:spLocks/>
              </p:cNvSpPr>
              <p:nvPr/>
            </p:nvSpPr>
            <p:spPr bwMode="auto">
              <a:xfrm>
                <a:off x="3904619" y="1643214"/>
                <a:ext cx="42909" cy="27306"/>
              </a:xfrm>
              <a:custGeom>
                <a:avLst/>
                <a:gdLst>
                  <a:gd name="T0" fmla="*/ 9 w 11"/>
                  <a:gd name="T1" fmla="*/ 7 h 7"/>
                  <a:gd name="T2" fmla="*/ 9 w 11"/>
                  <a:gd name="T3" fmla="*/ 7 h 7"/>
                  <a:gd name="T4" fmla="*/ 1 w 11"/>
                  <a:gd name="T5" fmla="*/ 3 h 7"/>
                  <a:gd name="T6" fmla="*/ 1 w 11"/>
                  <a:gd name="T7" fmla="*/ 1 h 7"/>
                  <a:gd name="T8" fmla="*/ 3 w 11"/>
                  <a:gd name="T9" fmla="*/ 1 h 7"/>
                  <a:gd name="T10" fmla="*/ 10 w 11"/>
                  <a:gd name="T11" fmla="*/ 5 h 7"/>
                  <a:gd name="T12" fmla="*/ 11 w 11"/>
                  <a:gd name="T13" fmla="*/ 7 h 7"/>
                  <a:gd name="T14" fmla="*/ 9 w 11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7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6"/>
                      <a:pt x="11" y="7"/>
                    </a:cubicBezTo>
                    <a:cubicBezTo>
                      <a:pt x="10" y="7"/>
                      <a:pt x="10" y="7"/>
                      <a:pt x="9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1" name="Freeform 28"/>
              <p:cNvSpPr>
                <a:spLocks/>
              </p:cNvSpPr>
              <p:nvPr/>
            </p:nvSpPr>
            <p:spPr bwMode="auto">
              <a:xfrm>
                <a:off x="3959230" y="1586653"/>
                <a:ext cx="33158" cy="42909"/>
              </a:xfrm>
              <a:custGeom>
                <a:avLst/>
                <a:gdLst>
                  <a:gd name="T0" fmla="*/ 6 w 8"/>
                  <a:gd name="T1" fmla="*/ 11 h 11"/>
                  <a:gd name="T2" fmla="*/ 5 w 8"/>
                  <a:gd name="T3" fmla="*/ 10 h 11"/>
                  <a:gd name="T4" fmla="*/ 1 w 8"/>
                  <a:gd name="T5" fmla="*/ 3 h 11"/>
                  <a:gd name="T6" fmla="*/ 1 w 8"/>
                  <a:gd name="T7" fmla="*/ 1 h 11"/>
                  <a:gd name="T8" fmla="*/ 3 w 8"/>
                  <a:gd name="T9" fmla="*/ 1 h 11"/>
                  <a:gd name="T10" fmla="*/ 7 w 8"/>
                  <a:gd name="T11" fmla="*/ 9 h 11"/>
                  <a:gd name="T12" fmla="*/ 7 w 8"/>
                  <a:gd name="T13" fmla="*/ 11 h 11"/>
                  <a:gd name="T14" fmla="*/ 6 w 8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11"/>
                    </a:moveTo>
                    <a:cubicBezTo>
                      <a:pt x="6" y="11"/>
                      <a:pt x="5" y="11"/>
                      <a:pt x="5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7" y="10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2" name="Freeform 29"/>
              <p:cNvSpPr>
                <a:spLocks/>
              </p:cNvSpPr>
              <p:nvPr/>
            </p:nvSpPr>
            <p:spPr bwMode="auto">
              <a:xfrm>
                <a:off x="4035297" y="1571049"/>
                <a:ext cx="11702" cy="42909"/>
              </a:xfrm>
              <a:custGeom>
                <a:avLst/>
                <a:gdLst>
                  <a:gd name="T0" fmla="*/ 2 w 3"/>
                  <a:gd name="T1" fmla="*/ 11 h 11"/>
                  <a:gd name="T2" fmla="*/ 2 w 3"/>
                  <a:gd name="T3" fmla="*/ 11 h 11"/>
                  <a:gd name="T4" fmla="*/ 0 w 3"/>
                  <a:gd name="T5" fmla="*/ 9 h 11"/>
                  <a:gd name="T6" fmla="*/ 0 w 3"/>
                  <a:gd name="T7" fmla="*/ 1 h 11"/>
                  <a:gd name="T8" fmla="*/ 2 w 3"/>
                  <a:gd name="T9" fmla="*/ 0 h 11"/>
                  <a:gd name="T10" fmla="*/ 2 w 3"/>
                  <a:gd name="T11" fmla="*/ 0 h 11"/>
                  <a:gd name="T12" fmla="*/ 3 w 3"/>
                  <a:gd name="T13" fmla="*/ 1 h 11"/>
                  <a:gd name="T14" fmla="*/ 3 w 3"/>
                  <a:gd name="T15" fmla="*/ 9 h 11"/>
                  <a:gd name="T16" fmla="*/ 2 w 3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1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0"/>
                      <a:pt x="0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1"/>
                      <a:pt x="2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3" name="Freeform 30"/>
              <p:cNvSpPr>
                <a:spLocks/>
              </p:cNvSpPr>
              <p:nvPr/>
            </p:nvSpPr>
            <p:spPr bwMode="auto">
              <a:xfrm>
                <a:off x="4095759" y="1586653"/>
                <a:ext cx="27306" cy="42909"/>
              </a:xfrm>
              <a:custGeom>
                <a:avLst/>
                <a:gdLst>
                  <a:gd name="T0" fmla="*/ 1 w 7"/>
                  <a:gd name="T1" fmla="*/ 11 h 11"/>
                  <a:gd name="T2" fmla="*/ 1 w 7"/>
                  <a:gd name="T3" fmla="*/ 11 h 11"/>
                  <a:gd name="T4" fmla="*/ 0 w 7"/>
                  <a:gd name="T5" fmla="*/ 9 h 11"/>
                  <a:gd name="T6" fmla="*/ 4 w 7"/>
                  <a:gd name="T7" fmla="*/ 1 h 11"/>
                  <a:gd name="T8" fmla="*/ 6 w 7"/>
                  <a:gd name="T9" fmla="*/ 1 h 11"/>
                  <a:gd name="T10" fmla="*/ 7 w 7"/>
                  <a:gd name="T11" fmla="*/ 3 h 11"/>
                  <a:gd name="T12" fmla="*/ 3 w 7"/>
                  <a:gd name="T13" fmla="*/ 10 h 11"/>
                  <a:gd name="T14" fmla="*/ 1 w 7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0"/>
                      <a:pt x="6" y="1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4" name="Freeform 31"/>
              <p:cNvSpPr>
                <a:spLocks/>
              </p:cNvSpPr>
              <p:nvPr/>
            </p:nvSpPr>
            <p:spPr bwMode="auto">
              <a:xfrm>
                <a:off x="4138668" y="1643214"/>
                <a:ext cx="40959" cy="27306"/>
              </a:xfrm>
              <a:custGeom>
                <a:avLst/>
                <a:gdLst>
                  <a:gd name="T0" fmla="*/ 1 w 10"/>
                  <a:gd name="T1" fmla="*/ 7 h 7"/>
                  <a:gd name="T2" fmla="*/ 0 w 10"/>
                  <a:gd name="T3" fmla="*/ 7 h 7"/>
                  <a:gd name="T4" fmla="*/ 0 w 10"/>
                  <a:gd name="T5" fmla="*/ 5 h 7"/>
                  <a:gd name="T6" fmla="*/ 8 w 10"/>
                  <a:gd name="T7" fmla="*/ 1 h 7"/>
                  <a:gd name="T8" fmla="*/ 10 w 10"/>
                  <a:gd name="T9" fmla="*/ 1 h 7"/>
                  <a:gd name="T10" fmla="*/ 9 w 10"/>
                  <a:gd name="T11" fmla="*/ 3 h 7"/>
                  <a:gd name="T12" fmla="*/ 2 w 10"/>
                  <a:gd name="T13" fmla="*/ 7 h 7"/>
                  <a:gd name="T14" fmla="*/ 1 w 10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9" y="1"/>
                      <a:pt x="10" y="1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5" name="Freeform 32"/>
              <p:cNvSpPr>
                <a:spLocks/>
              </p:cNvSpPr>
              <p:nvPr/>
            </p:nvSpPr>
            <p:spPr bwMode="auto">
              <a:xfrm>
                <a:off x="4156222" y="1717330"/>
                <a:ext cx="42909" cy="13653"/>
              </a:xfrm>
              <a:custGeom>
                <a:avLst/>
                <a:gdLst>
                  <a:gd name="T0" fmla="*/ 10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10 w 11"/>
                  <a:gd name="T9" fmla="*/ 0 h 3"/>
                  <a:gd name="T10" fmla="*/ 11 w 11"/>
                  <a:gd name="T11" fmla="*/ 2 h 3"/>
                  <a:gd name="T12" fmla="*/ 10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1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6" name="Freeform 33"/>
              <p:cNvSpPr>
                <a:spLocks/>
              </p:cNvSpPr>
              <p:nvPr/>
            </p:nvSpPr>
            <p:spPr bwMode="auto">
              <a:xfrm>
                <a:off x="3992388" y="1826553"/>
                <a:ext cx="99472" cy="19504"/>
              </a:xfrm>
              <a:custGeom>
                <a:avLst/>
                <a:gdLst>
                  <a:gd name="T0" fmla="*/ 23 w 25"/>
                  <a:gd name="T1" fmla="*/ 5 h 5"/>
                  <a:gd name="T2" fmla="*/ 3 w 25"/>
                  <a:gd name="T3" fmla="*/ 5 h 5"/>
                  <a:gd name="T4" fmla="*/ 0 w 25"/>
                  <a:gd name="T5" fmla="*/ 3 h 5"/>
                  <a:gd name="T6" fmla="*/ 3 w 25"/>
                  <a:gd name="T7" fmla="*/ 0 h 5"/>
                  <a:gd name="T8" fmla="*/ 23 w 25"/>
                  <a:gd name="T9" fmla="*/ 0 h 5"/>
                  <a:gd name="T10" fmla="*/ 25 w 25"/>
                  <a:gd name="T11" fmla="*/ 3 h 5"/>
                  <a:gd name="T12" fmla="*/ 23 w 2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1"/>
                      <a:pt x="25" y="3"/>
                    </a:cubicBezTo>
                    <a:cubicBezTo>
                      <a:pt x="25" y="4"/>
                      <a:pt x="24" y="5"/>
                      <a:pt x="23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7" name="Freeform 34"/>
              <p:cNvSpPr>
                <a:spLocks noEditPoints="1"/>
              </p:cNvSpPr>
              <p:nvPr/>
            </p:nvSpPr>
            <p:spPr bwMode="auto">
              <a:xfrm>
                <a:off x="4000189" y="1734884"/>
                <a:ext cx="87769" cy="95571"/>
              </a:xfrm>
              <a:custGeom>
                <a:avLst/>
                <a:gdLst>
                  <a:gd name="T0" fmla="*/ 12 w 22"/>
                  <a:gd name="T1" fmla="*/ 24 h 24"/>
                  <a:gd name="T2" fmla="*/ 12 w 22"/>
                  <a:gd name="T3" fmla="*/ 14 h 24"/>
                  <a:gd name="T4" fmla="*/ 10 w 22"/>
                  <a:gd name="T5" fmla="*/ 14 h 24"/>
                  <a:gd name="T6" fmla="*/ 10 w 22"/>
                  <a:gd name="T7" fmla="*/ 24 h 24"/>
                  <a:gd name="T8" fmla="*/ 7 w 22"/>
                  <a:gd name="T9" fmla="*/ 24 h 24"/>
                  <a:gd name="T10" fmla="*/ 7 w 22"/>
                  <a:gd name="T11" fmla="*/ 14 h 24"/>
                  <a:gd name="T12" fmla="*/ 1 w 22"/>
                  <a:gd name="T13" fmla="*/ 10 h 24"/>
                  <a:gd name="T14" fmla="*/ 4 w 22"/>
                  <a:gd name="T15" fmla="*/ 4 h 24"/>
                  <a:gd name="T16" fmla="*/ 8 w 22"/>
                  <a:gd name="T17" fmla="*/ 5 h 24"/>
                  <a:gd name="T18" fmla="*/ 10 w 22"/>
                  <a:gd name="T19" fmla="*/ 11 h 24"/>
                  <a:gd name="T20" fmla="*/ 12 w 22"/>
                  <a:gd name="T21" fmla="*/ 11 h 24"/>
                  <a:gd name="T22" fmla="*/ 14 w 22"/>
                  <a:gd name="T23" fmla="*/ 3 h 24"/>
                  <a:gd name="T24" fmla="*/ 19 w 22"/>
                  <a:gd name="T25" fmla="*/ 1 h 24"/>
                  <a:gd name="T26" fmla="*/ 22 w 22"/>
                  <a:gd name="T27" fmla="*/ 6 h 24"/>
                  <a:gd name="T28" fmla="*/ 15 w 22"/>
                  <a:gd name="T29" fmla="*/ 14 h 24"/>
                  <a:gd name="T30" fmla="*/ 15 w 22"/>
                  <a:gd name="T31" fmla="*/ 24 h 24"/>
                  <a:gd name="T32" fmla="*/ 12 w 22"/>
                  <a:gd name="T33" fmla="*/ 24 h 24"/>
                  <a:gd name="T34" fmla="*/ 5 w 22"/>
                  <a:gd name="T35" fmla="*/ 6 h 24"/>
                  <a:gd name="T36" fmla="*/ 5 w 22"/>
                  <a:gd name="T37" fmla="*/ 6 h 24"/>
                  <a:gd name="T38" fmla="*/ 4 w 22"/>
                  <a:gd name="T39" fmla="*/ 9 h 24"/>
                  <a:gd name="T40" fmla="*/ 7 w 22"/>
                  <a:gd name="T41" fmla="*/ 11 h 24"/>
                  <a:gd name="T42" fmla="*/ 6 w 22"/>
                  <a:gd name="T43" fmla="*/ 7 h 24"/>
                  <a:gd name="T44" fmla="*/ 5 w 22"/>
                  <a:gd name="T45" fmla="*/ 6 h 24"/>
                  <a:gd name="T46" fmla="*/ 18 w 22"/>
                  <a:gd name="T47" fmla="*/ 3 h 24"/>
                  <a:gd name="T48" fmla="*/ 17 w 22"/>
                  <a:gd name="T49" fmla="*/ 4 h 24"/>
                  <a:gd name="T50" fmla="*/ 15 w 22"/>
                  <a:gd name="T51" fmla="*/ 11 h 24"/>
                  <a:gd name="T52" fmla="*/ 19 w 22"/>
                  <a:gd name="T53" fmla="*/ 6 h 24"/>
                  <a:gd name="T54" fmla="*/ 18 w 22"/>
                  <a:gd name="T55" fmla="*/ 3 h 24"/>
                  <a:gd name="T56" fmla="*/ 18 w 22"/>
                  <a:gd name="T57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" h="24">
                    <a:moveTo>
                      <a:pt x="12" y="24"/>
                    </a:moveTo>
                    <a:cubicBezTo>
                      <a:pt x="12" y="24"/>
                      <a:pt x="12" y="19"/>
                      <a:pt x="12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10" y="19"/>
                      <a:pt x="10" y="24"/>
                      <a:pt x="10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1"/>
                      <a:pt x="8" y="17"/>
                      <a:pt x="7" y="14"/>
                    </a:cubicBezTo>
                    <a:cubicBezTo>
                      <a:pt x="4" y="13"/>
                      <a:pt x="2" y="11"/>
                      <a:pt x="1" y="10"/>
                    </a:cubicBezTo>
                    <a:cubicBezTo>
                      <a:pt x="0" y="8"/>
                      <a:pt x="2" y="5"/>
                      <a:pt x="4" y="4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6"/>
                      <a:pt x="10" y="9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8"/>
                      <a:pt x="13" y="5"/>
                      <a:pt x="14" y="3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21" y="1"/>
                      <a:pt x="22" y="4"/>
                      <a:pt x="22" y="6"/>
                    </a:cubicBezTo>
                    <a:cubicBezTo>
                      <a:pt x="22" y="7"/>
                      <a:pt x="21" y="12"/>
                      <a:pt x="15" y="14"/>
                    </a:cubicBezTo>
                    <a:cubicBezTo>
                      <a:pt x="14" y="18"/>
                      <a:pt x="15" y="22"/>
                      <a:pt x="15" y="24"/>
                    </a:cubicBezTo>
                    <a:lnTo>
                      <a:pt x="12" y="24"/>
                    </a:ln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ubicBezTo>
                      <a:pt x="4" y="9"/>
                      <a:pt x="5" y="10"/>
                      <a:pt x="7" y="11"/>
                    </a:cubicBezTo>
                    <a:cubicBezTo>
                      <a:pt x="7" y="9"/>
                      <a:pt x="6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18" y="3"/>
                    </a:moveTo>
                    <a:cubicBezTo>
                      <a:pt x="17" y="3"/>
                      <a:pt x="17" y="4"/>
                      <a:pt x="17" y="4"/>
                    </a:cubicBezTo>
                    <a:cubicBezTo>
                      <a:pt x="16" y="6"/>
                      <a:pt x="15" y="8"/>
                      <a:pt x="15" y="11"/>
                    </a:cubicBezTo>
                    <a:cubicBezTo>
                      <a:pt x="18" y="10"/>
                      <a:pt x="19" y="8"/>
                      <a:pt x="19" y="6"/>
                    </a:cubicBezTo>
                    <a:cubicBezTo>
                      <a:pt x="19" y="5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8" name="Freeform 35"/>
              <p:cNvSpPr>
                <a:spLocks/>
              </p:cNvSpPr>
              <p:nvPr/>
            </p:nvSpPr>
            <p:spPr bwMode="auto">
              <a:xfrm>
                <a:off x="4000189" y="1846057"/>
                <a:ext cx="83868" cy="19504"/>
              </a:xfrm>
              <a:custGeom>
                <a:avLst/>
                <a:gdLst>
                  <a:gd name="T0" fmla="*/ 19 w 21"/>
                  <a:gd name="T1" fmla="*/ 5 h 5"/>
                  <a:gd name="T2" fmla="*/ 3 w 21"/>
                  <a:gd name="T3" fmla="*/ 5 h 5"/>
                  <a:gd name="T4" fmla="*/ 0 w 21"/>
                  <a:gd name="T5" fmla="*/ 2 h 5"/>
                  <a:gd name="T6" fmla="*/ 3 w 21"/>
                  <a:gd name="T7" fmla="*/ 0 h 5"/>
                  <a:gd name="T8" fmla="*/ 19 w 21"/>
                  <a:gd name="T9" fmla="*/ 0 h 5"/>
                  <a:gd name="T10" fmla="*/ 21 w 21"/>
                  <a:gd name="T11" fmla="*/ 2 h 5"/>
                  <a:gd name="T12" fmla="*/ 19 w 2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5">
                    <a:moveTo>
                      <a:pt x="19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1" y="1"/>
                      <a:pt x="21" y="2"/>
                    </a:cubicBezTo>
                    <a:cubicBezTo>
                      <a:pt x="21" y="4"/>
                      <a:pt x="20" y="5"/>
                      <a:pt x="19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9" name="Freeform 36"/>
              <p:cNvSpPr>
                <a:spLocks/>
              </p:cNvSpPr>
              <p:nvPr/>
            </p:nvSpPr>
            <p:spPr bwMode="auto">
              <a:xfrm>
                <a:off x="4007991" y="1861660"/>
                <a:ext cx="68265" cy="19504"/>
              </a:xfrm>
              <a:custGeom>
                <a:avLst/>
                <a:gdLst>
                  <a:gd name="T0" fmla="*/ 14 w 17"/>
                  <a:gd name="T1" fmla="*/ 5 h 5"/>
                  <a:gd name="T2" fmla="*/ 3 w 17"/>
                  <a:gd name="T3" fmla="*/ 5 h 5"/>
                  <a:gd name="T4" fmla="*/ 0 w 17"/>
                  <a:gd name="T5" fmla="*/ 3 h 5"/>
                  <a:gd name="T6" fmla="*/ 3 w 17"/>
                  <a:gd name="T7" fmla="*/ 0 h 5"/>
                  <a:gd name="T8" fmla="*/ 14 w 17"/>
                  <a:gd name="T9" fmla="*/ 0 h 5"/>
                  <a:gd name="T10" fmla="*/ 17 w 17"/>
                  <a:gd name="T11" fmla="*/ 3 h 5"/>
                  <a:gd name="T12" fmla="*/ 14 w 1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5">
                    <a:moveTo>
                      <a:pt x="1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0"/>
                      <a:pt x="17" y="1"/>
                      <a:pt x="17" y="3"/>
                    </a:cubicBezTo>
                    <a:cubicBezTo>
                      <a:pt x="17" y="4"/>
                      <a:pt x="16" y="5"/>
                      <a:pt x="14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50" name="Freeform 37"/>
              <p:cNvSpPr>
                <a:spLocks/>
              </p:cNvSpPr>
              <p:nvPr/>
            </p:nvSpPr>
            <p:spPr bwMode="auto">
              <a:xfrm>
                <a:off x="4023594" y="1881164"/>
                <a:ext cx="35107" cy="21455"/>
              </a:xfrm>
              <a:custGeom>
                <a:avLst/>
                <a:gdLst>
                  <a:gd name="T0" fmla="*/ 6 w 9"/>
                  <a:gd name="T1" fmla="*/ 5 h 5"/>
                  <a:gd name="T2" fmla="*/ 3 w 9"/>
                  <a:gd name="T3" fmla="*/ 5 h 5"/>
                  <a:gd name="T4" fmla="*/ 0 w 9"/>
                  <a:gd name="T5" fmla="*/ 2 h 5"/>
                  <a:gd name="T6" fmla="*/ 3 w 9"/>
                  <a:gd name="T7" fmla="*/ 0 h 5"/>
                  <a:gd name="T8" fmla="*/ 6 w 9"/>
                  <a:gd name="T9" fmla="*/ 0 h 5"/>
                  <a:gd name="T10" fmla="*/ 9 w 9"/>
                  <a:gd name="T11" fmla="*/ 2 h 5"/>
                  <a:gd name="T12" fmla="*/ 6 w 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5">
                    <a:moveTo>
                      <a:pt x="6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9" y="4"/>
                      <a:pt x="8" y="5"/>
                      <a:pt x="6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417" name="Gruppieren 416"/>
            <p:cNvGrpSpPr/>
            <p:nvPr/>
          </p:nvGrpSpPr>
          <p:grpSpPr>
            <a:xfrm>
              <a:off x="6637145" y="2719841"/>
              <a:ext cx="2040130" cy="1540825"/>
              <a:chOff x="6637145" y="2719841"/>
              <a:chExt cx="2040130" cy="1540825"/>
            </a:xfrm>
          </p:grpSpPr>
          <p:grpSp>
            <p:nvGrpSpPr>
              <p:cNvPr id="431" name="Gruppieren 430"/>
              <p:cNvGrpSpPr/>
              <p:nvPr/>
            </p:nvGrpSpPr>
            <p:grpSpPr>
              <a:xfrm>
                <a:off x="6637145" y="2719841"/>
                <a:ext cx="2036229" cy="1536924"/>
                <a:chOff x="6637145" y="2719841"/>
                <a:chExt cx="2036229" cy="1536924"/>
              </a:xfrm>
            </p:grpSpPr>
            <p:sp>
              <p:nvSpPr>
                <p:cNvPr id="435" name="Rectangle 38"/>
                <p:cNvSpPr>
                  <a:spLocks noChangeArrowheads="1"/>
                </p:cNvSpPr>
                <p:nvPr/>
              </p:nvSpPr>
              <p:spPr bwMode="auto">
                <a:xfrm>
                  <a:off x="7120847" y="2719841"/>
                  <a:ext cx="1552527" cy="1057123"/>
                </a:xfrm>
                <a:prstGeom prst="rect">
                  <a:avLst/>
                </a:pr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36" name="Freeform 40"/>
                <p:cNvSpPr>
                  <a:spLocks/>
                </p:cNvSpPr>
                <p:nvPr/>
              </p:nvSpPr>
              <p:spPr bwMode="auto">
                <a:xfrm>
                  <a:off x="6637145" y="2719841"/>
                  <a:ext cx="483702" cy="1536924"/>
                </a:xfrm>
                <a:custGeom>
                  <a:avLst/>
                  <a:gdLst>
                    <a:gd name="T0" fmla="*/ 0 w 248"/>
                    <a:gd name="T1" fmla="*/ 241 h 788"/>
                    <a:gd name="T2" fmla="*/ 0 w 248"/>
                    <a:gd name="T3" fmla="*/ 788 h 788"/>
                    <a:gd name="T4" fmla="*/ 248 w 248"/>
                    <a:gd name="T5" fmla="*/ 540 h 788"/>
                    <a:gd name="T6" fmla="*/ 248 w 248"/>
                    <a:gd name="T7" fmla="*/ 0 h 788"/>
                    <a:gd name="T8" fmla="*/ 0 w 248"/>
                    <a:gd name="T9" fmla="*/ 241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88">
                      <a:moveTo>
                        <a:pt x="0" y="241"/>
                      </a:moveTo>
                      <a:lnTo>
                        <a:pt x="0" y="788"/>
                      </a:lnTo>
                      <a:lnTo>
                        <a:pt x="248" y="540"/>
                      </a:lnTo>
                      <a:lnTo>
                        <a:pt x="248" y="0"/>
                      </a:lnTo>
                      <a:lnTo>
                        <a:pt x="0" y="241"/>
                      </a:lnTo>
                      <a:close/>
                    </a:path>
                  </a:pathLst>
                </a:cu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432" name="Gruppieren 431"/>
              <p:cNvGrpSpPr/>
              <p:nvPr/>
            </p:nvGrpSpPr>
            <p:grpSpPr>
              <a:xfrm>
                <a:off x="6637145" y="2719841"/>
                <a:ext cx="2040130" cy="1540825"/>
                <a:chOff x="6637145" y="2719841"/>
                <a:chExt cx="2040130" cy="1540825"/>
              </a:xfrm>
            </p:grpSpPr>
            <p:sp>
              <p:nvSpPr>
                <p:cNvPr id="433" name="Freeform 39"/>
                <p:cNvSpPr>
                  <a:spLocks/>
                </p:cNvSpPr>
                <p:nvPr/>
              </p:nvSpPr>
              <p:spPr bwMode="auto">
                <a:xfrm>
                  <a:off x="8193573" y="2719841"/>
                  <a:ext cx="483702" cy="1540825"/>
                </a:xfrm>
                <a:custGeom>
                  <a:avLst/>
                  <a:gdLst>
                    <a:gd name="T0" fmla="*/ 0 w 248"/>
                    <a:gd name="T1" fmla="*/ 243 h 790"/>
                    <a:gd name="T2" fmla="*/ 0 w 248"/>
                    <a:gd name="T3" fmla="*/ 790 h 790"/>
                    <a:gd name="T4" fmla="*/ 248 w 248"/>
                    <a:gd name="T5" fmla="*/ 542 h 790"/>
                    <a:gd name="T6" fmla="*/ 248 w 248"/>
                    <a:gd name="T7" fmla="*/ 0 h 790"/>
                    <a:gd name="T8" fmla="*/ 0 w 248"/>
                    <a:gd name="T9" fmla="*/ 243 h 7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90">
                      <a:moveTo>
                        <a:pt x="0" y="243"/>
                      </a:moveTo>
                      <a:lnTo>
                        <a:pt x="0" y="790"/>
                      </a:lnTo>
                      <a:lnTo>
                        <a:pt x="248" y="542"/>
                      </a:lnTo>
                      <a:lnTo>
                        <a:pt x="248" y="0"/>
                      </a:ln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34" name="Rectangle 41"/>
                <p:cNvSpPr>
                  <a:spLocks noChangeArrowheads="1"/>
                </p:cNvSpPr>
                <p:nvPr/>
              </p:nvSpPr>
              <p:spPr bwMode="auto">
                <a:xfrm>
                  <a:off x="6637145" y="3193791"/>
                  <a:ext cx="1556428" cy="1062975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418" name="Gruppieren 417"/>
            <p:cNvGrpSpPr/>
            <p:nvPr/>
          </p:nvGrpSpPr>
          <p:grpSpPr>
            <a:xfrm>
              <a:off x="2272125" y="812339"/>
              <a:ext cx="706049" cy="1850941"/>
              <a:chOff x="2272125" y="812339"/>
              <a:chExt cx="706049" cy="1850941"/>
            </a:xfrm>
          </p:grpSpPr>
          <p:sp>
            <p:nvSpPr>
              <p:cNvPr id="428" name="Rectangle 42"/>
              <p:cNvSpPr>
                <a:spLocks noChangeArrowheads="1"/>
              </p:cNvSpPr>
              <p:nvPr/>
            </p:nvSpPr>
            <p:spPr bwMode="auto">
              <a:xfrm>
                <a:off x="2272125" y="1282389"/>
                <a:ext cx="237950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29" name="Rectangle 43"/>
              <p:cNvSpPr>
                <a:spLocks noChangeArrowheads="1"/>
              </p:cNvSpPr>
              <p:nvPr/>
            </p:nvSpPr>
            <p:spPr bwMode="auto">
              <a:xfrm>
                <a:off x="2738273" y="812339"/>
                <a:ext cx="239901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30" name="Freeform 44"/>
              <p:cNvSpPr>
                <a:spLocks/>
              </p:cNvSpPr>
              <p:nvPr/>
            </p:nvSpPr>
            <p:spPr bwMode="auto">
              <a:xfrm>
                <a:off x="2272125" y="812339"/>
                <a:ext cx="706049" cy="470050"/>
              </a:xfrm>
              <a:custGeom>
                <a:avLst/>
                <a:gdLst>
                  <a:gd name="T0" fmla="*/ 0 w 362"/>
                  <a:gd name="T1" fmla="*/ 241 h 241"/>
                  <a:gd name="T2" fmla="*/ 122 w 362"/>
                  <a:gd name="T3" fmla="*/ 241 h 241"/>
                  <a:gd name="T4" fmla="*/ 362 w 362"/>
                  <a:gd name="T5" fmla="*/ 0 h 241"/>
                  <a:gd name="T6" fmla="*/ 239 w 362"/>
                  <a:gd name="T7" fmla="*/ 0 h 241"/>
                  <a:gd name="T8" fmla="*/ 0 w 362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2" h="241">
                    <a:moveTo>
                      <a:pt x="0" y="241"/>
                    </a:moveTo>
                    <a:lnTo>
                      <a:pt x="122" y="241"/>
                    </a:lnTo>
                    <a:lnTo>
                      <a:pt x="362" y="0"/>
                    </a:lnTo>
                    <a:lnTo>
                      <a:pt x="239" y="0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419" name="Gruppieren 418"/>
            <p:cNvGrpSpPr/>
            <p:nvPr/>
          </p:nvGrpSpPr>
          <p:grpSpPr>
            <a:xfrm>
              <a:off x="2730471" y="1933826"/>
              <a:ext cx="786016" cy="598775"/>
              <a:chOff x="2730471" y="1933826"/>
              <a:chExt cx="786016" cy="598775"/>
            </a:xfrm>
          </p:grpSpPr>
          <p:sp>
            <p:nvSpPr>
              <p:cNvPr id="425" name="Oval 45"/>
              <p:cNvSpPr>
                <a:spLocks noChangeArrowheads="1"/>
              </p:cNvSpPr>
              <p:nvPr/>
            </p:nvSpPr>
            <p:spPr bwMode="auto">
              <a:xfrm>
                <a:off x="2730471" y="1933826"/>
                <a:ext cx="786016" cy="202843"/>
              </a:xfrm>
              <a:prstGeom prst="ellipse">
                <a:avLst/>
              </a:pr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26" name="Freeform 46"/>
              <p:cNvSpPr>
                <a:spLocks/>
              </p:cNvSpPr>
              <p:nvPr/>
            </p:nvSpPr>
            <p:spPr bwMode="auto">
              <a:xfrm>
                <a:off x="2730471" y="2033296"/>
                <a:ext cx="786016" cy="499305"/>
              </a:xfrm>
              <a:custGeom>
                <a:avLst/>
                <a:gdLst>
                  <a:gd name="T0" fmla="*/ 197 w 197"/>
                  <a:gd name="T1" fmla="*/ 100 h 125"/>
                  <a:gd name="T2" fmla="*/ 99 w 197"/>
                  <a:gd name="T3" fmla="*/ 125 h 125"/>
                  <a:gd name="T4" fmla="*/ 0 w 197"/>
                  <a:gd name="T5" fmla="*/ 100 h 125"/>
                  <a:gd name="T6" fmla="*/ 0 w 197"/>
                  <a:gd name="T7" fmla="*/ 0 h 125"/>
                  <a:gd name="T8" fmla="*/ 99 w 197"/>
                  <a:gd name="T9" fmla="*/ 26 h 125"/>
                  <a:gd name="T10" fmla="*/ 197 w 197"/>
                  <a:gd name="T11" fmla="*/ 0 h 125"/>
                  <a:gd name="T12" fmla="*/ 197 w 197"/>
                  <a:gd name="T13" fmla="*/ 10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7" h="125">
                    <a:moveTo>
                      <a:pt x="197" y="100"/>
                    </a:moveTo>
                    <a:cubicBezTo>
                      <a:pt x="197" y="114"/>
                      <a:pt x="153" y="125"/>
                      <a:pt x="99" y="125"/>
                    </a:cubicBezTo>
                    <a:cubicBezTo>
                      <a:pt x="44" y="125"/>
                      <a:pt x="0" y="114"/>
                      <a:pt x="0" y="1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44" y="26"/>
                      <a:pt x="99" y="26"/>
                    </a:cubicBezTo>
                    <a:cubicBezTo>
                      <a:pt x="153" y="26"/>
                      <a:pt x="197" y="14"/>
                      <a:pt x="197" y="0"/>
                    </a:cubicBezTo>
                    <a:lnTo>
                      <a:pt x="197" y="10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27" name="Oval 47"/>
              <p:cNvSpPr>
                <a:spLocks noChangeArrowheads="1"/>
              </p:cNvSpPr>
              <p:nvPr/>
            </p:nvSpPr>
            <p:spPr bwMode="auto">
              <a:xfrm>
                <a:off x="2814339" y="1972834"/>
                <a:ext cx="622182" cy="117025"/>
              </a:xfrm>
              <a:prstGeom prst="ellipse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420" name="Gruppieren 419"/>
            <p:cNvGrpSpPr/>
            <p:nvPr/>
          </p:nvGrpSpPr>
          <p:grpSpPr>
            <a:xfrm>
              <a:off x="3097148" y="2559485"/>
              <a:ext cx="1581784" cy="2175131"/>
              <a:chOff x="3097148" y="2559485"/>
              <a:chExt cx="1581784" cy="2175131"/>
            </a:xfrm>
          </p:grpSpPr>
          <p:sp>
            <p:nvSpPr>
              <p:cNvPr id="421" name="Freeform 12"/>
              <p:cNvSpPr>
                <a:spLocks/>
              </p:cNvSpPr>
              <p:nvPr/>
            </p:nvSpPr>
            <p:spPr bwMode="auto">
              <a:xfrm>
                <a:off x="3097148" y="4603938"/>
                <a:ext cx="994710" cy="130678"/>
              </a:xfrm>
              <a:custGeom>
                <a:avLst/>
                <a:gdLst>
                  <a:gd name="T0" fmla="*/ 70 w 510"/>
                  <a:gd name="T1" fmla="*/ 0 h 67"/>
                  <a:gd name="T2" fmla="*/ 0 w 510"/>
                  <a:gd name="T3" fmla="*/ 67 h 67"/>
                  <a:gd name="T4" fmla="*/ 440 w 510"/>
                  <a:gd name="T5" fmla="*/ 67 h 67"/>
                  <a:gd name="T6" fmla="*/ 510 w 510"/>
                  <a:gd name="T7" fmla="*/ 0 h 67"/>
                  <a:gd name="T8" fmla="*/ 70 w 510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0" h="67">
                    <a:moveTo>
                      <a:pt x="70" y="0"/>
                    </a:moveTo>
                    <a:lnTo>
                      <a:pt x="0" y="67"/>
                    </a:lnTo>
                    <a:lnTo>
                      <a:pt x="440" y="67"/>
                    </a:lnTo>
                    <a:lnTo>
                      <a:pt x="51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422" name="Gruppieren 421"/>
              <p:cNvGrpSpPr/>
              <p:nvPr/>
            </p:nvGrpSpPr>
            <p:grpSpPr>
              <a:xfrm>
                <a:off x="3097148" y="2559485"/>
                <a:ext cx="1581784" cy="2170808"/>
                <a:chOff x="3097148" y="2559485"/>
                <a:chExt cx="1581784" cy="2170808"/>
              </a:xfrm>
            </p:grpSpPr>
            <p:sp>
              <p:nvSpPr>
                <p:cNvPr id="423" name="Freeform 11"/>
                <p:cNvSpPr>
                  <a:spLocks/>
                </p:cNvSpPr>
                <p:nvPr/>
              </p:nvSpPr>
              <p:spPr bwMode="auto">
                <a:xfrm>
                  <a:off x="3233677" y="2559485"/>
                  <a:ext cx="1445255" cy="2040130"/>
                </a:xfrm>
                <a:custGeom>
                  <a:avLst/>
                  <a:gdLst>
                    <a:gd name="T0" fmla="*/ 741 w 741"/>
                    <a:gd name="T1" fmla="*/ 2 h 1046"/>
                    <a:gd name="T2" fmla="*/ 689 w 741"/>
                    <a:gd name="T3" fmla="*/ 51 h 1046"/>
                    <a:gd name="T4" fmla="*/ 442 w 741"/>
                    <a:gd name="T5" fmla="*/ 1046 h 1046"/>
                    <a:gd name="T6" fmla="*/ 0 w 741"/>
                    <a:gd name="T7" fmla="*/ 1046 h 1046"/>
                    <a:gd name="T8" fmla="*/ 247 w 741"/>
                    <a:gd name="T9" fmla="*/ 51 h 1046"/>
                    <a:gd name="T10" fmla="*/ 297 w 741"/>
                    <a:gd name="T11" fmla="*/ 0 h 1046"/>
                    <a:gd name="T12" fmla="*/ 741 w 741"/>
                    <a:gd name="T13" fmla="*/ 2 h 10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1" h="1046">
                      <a:moveTo>
                        <a:pt x="741" y="2"/>
                      </a:moveTo>
                      <a:lnTo>
                        <a:pt x="689" y="51"/>
                      </a:lnTo>
                      <a:lnTo>
                        <a:pt x="442" y="1046"/>
                      </a:lnTo>
                      <a:lnTo>
                        <a:pt x="0" y="1046"/>
                      </a:lnTo>
                      <a:lnTo>
                        <a:pt x="247" y="51"/>
                      </a:lnTo>
                      <a:lnTo>
                        <a:pt x="297" y="0"/>
                      </a:lnTo>
                      <a:lnTo>
                        <a:pt x="741" y="2"/>
                      </a:lnTo>
                      <a:close/>
                    </a:path>
                  </a:pathLst>
                </a:cu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24" name="Rectangle 13"/>
                <p:cNvSpPr>
                  <a:spLocks noChangeArrowheads="1"/>
                </p:cNvSpPr>
                <p:nvPr/>
              </p:nvSpPr>
              <p:spPr bwMode="auto">
                <a:xfrm>
                  <a:off x="3097148" y="4546954"/>
                  <a:ext cx="858181" cy="183339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</p:grpSp>
      <p:sp>
        <p:nvSpPr>
          <p:cNvPr id="470" name="Textfeld 469"/>
          <p:cNvSpPr txBox="1"/>
          <p:nvPr/>
        </p:nvSpPr>
        <p:spPr>
          <a:xfrm>
            <a:off x="466725" y="1614466"/>
            <a:ext cx="1559440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Eingerichtet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71" name="Textfeld 470"/>
          <p:cNvSpPr txBox="1"/>
          <p:nvPr/>
        </p:nvSpPr>
        <p:spPr>
          <a:xfrm>
            <a:off x="464101" y="2087543"/>
            <a:ext cx="1562064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Noch nicht</a:t>
            </a:r>
            <a:endParaRPr lang="de-DE" dirty="0"/>
          </a:p>
        </p:txBody>
      </p:sp>
      <p:cxnSp>
        <p:nvCxnSpPr>
          <p:cNvPr id="472" name="Gerader Verbinder 471"/>
          <p:cNvCxnSpPr/>
          <p:nvPr/>
        </p:nvCxnSpPr>
        <p:spPr bwMode="auto">
          <a:xfrm flipH="1" flipV="1">
            <a:off x="5818909" y="5651625"/>
            <a:ext cx="623048" cy="20666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8126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8" name="Gerader Verbinder 277"/>
          <p:cNvCxnSpPr/>
          <p:nvPr/>
        </p:nvCxnSpPr>
        <p:spPr bwMode="auto">
          <a:xfrm>
            <a:off x="3716618" y="4858239"/>
            <a:ext cx="0" cy="62994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9" name="Textfeld 278"/>
          <p:cNvSpPr txBox="1"/>
          <p:nvPr/>
        </p:nvSpPr>
        <p:spPr>
          <a:xfrm>
            <a:off x="303125" y="3789040"/>
            <a:ext cx="1502855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Traffic</a:t>
            </a:r>
          </a:p>
          <a:p>
            <a:endParaRPr lang="de-DE" sz="1200" dirty="0" smtClean="0"/>
          </a:p>
          <a:p>
            <a:r>
              <a:rPr lang="de-DE" sz="1200" dirty="0" smtClean="0"/>
              <a:t>dauerhaft</a:t>
            </a:r>
          </a:p>
          <a:p>
            <a:endParaRPr lang="de-DE" sz="1200" dirty="0" smtClean="0"/>
          </a:p>
          <a:p>
            <a:r>
              <a:rPr lang="de-DE" sz="1200" dirty="0" smtClean="0"/>
              <a:t>optional</a:t>
            </a:r>
            <a:endParaRPr lang="de-DE" sz="12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Prozesssteuerung</a:t>
            </a:r>
            <a:br>
              <a:rPr lang="de-DE" dirty="0" smtClean="0"/>
            </a:br>
            <a:r>
              <a:rPr lang="de-DE" dirty="0" smtClean="0"/>
              <a:t>Protokolle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072019" y="6349881"/>
            <a:ext cx="3240000" cy="153888"/>
          </a:xfr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1259632" y="6349881"/>
            <a:ext cx="1800000" cy="123111"/>
          </a:xfrm>
        </p:spPr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4</a:t>
            </a:fld>
            <a:endParaRPr lang="de-DE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6047139" y="4052647"/>
            <a:ext cx="1107948" cy="1350186"/>
            <a:chOff x="5579946" y="4663192"/>
            <a:chExt cx="1309686" cy="1596031"/>
          </a:xfrm>
        </p:grpSpPr>
        <p:grpSp>
          <p:nvGrpSpPr>
            <p:cNvPr id="7" name="Gruppieren 6"/>
            <p:cNvGrpSpPr/>
            <p:nvPr/>
          </p:nvGrpSpPr>
          <p:grpSpPr>
            <a:xfrm>
              <a:off x="5838171" y="4913628"/>
              <a:ext cx="814788" cy="883533"/>
              <a:chOff x="4431570" y="4152826"/>
              <a:chExt cx="1147762" cy="1244601"/>
            </a:xfrm>
          </p:grpSpPr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4431570" y="4152826"/>
                <a:ext cx="357187" cy="57467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" name="Rectangle 25"/>
              <p:cNvSpPr>
                <a:spLocks noChangeArrowheads="1"/>
              </p:cNvSpPr>
              <p:nvPr/>
            </p:nvSpPr>
            <p:spPr bwMode="auto">
              <a:xfrm>
                <a:off x="4431570" y="4767189"/>
                <a:ext cx="357187" cy="630238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2" name="Freeform 26"/>
              <p:cNvSpPr>
                <a:spLocks noEditPoints="1"/>
              </p:cNvSpPr>
              <p:nvPr/>
            </p:nvSpPr>
            <p:spPr bwMode="auto">
              <a:xfrm>
                <a:off x="4826857" y="4152826"/>
                <a:ext cx="363537" cy="1244600"/>
              </a:xfrm>
              <a:custGeom>
                <a:avLst/>
                <a:gdLst>
                  <a:gd name="T0" fmla="*/ 0 w 229"/>
                  <a:gd name="T1" fmla="*/ 0 h 784"/>
                  <a:gd name="T2" fmla="*/ 0 w 229"/>
                  <a:gd name="T3" fmla="*/ 784 h 784"/>
                  <a:gd name="T4" fmla="*/ 229 w 229"/>
                  <a:gd name="T5" fmla="*/ 784 h 784"/>
                  <a:gd name="T6" fmla="*/ 229 w 229"/>
                  <a:gd name="T7" fmla="*/ 0 h 784"/>
                  <a:gd name="T8" fmla="*/ 0 w 229"/>
                  <a:gd name="T9" fmla="*/ 0 h 784"/>
                  <a:gd name="T10" fmla="*/ 167 w 229"/>
                  <a:gd name="T11" fmla="*/ 706 h 784"/>
                  <a:gd name="T12" fmla="*/ 60 w 229"/>
                  <a:gd name="T13" fmla="*/ 706 h 784"/>
                  <a:gd name="T14" fmla="*/ 60 w 229"/>
                  <a:gd name="T15" fmla="*/ 82 h 784"/>
                  <a:gd name="T16" fmla="*/ 167 w 229"/>
                  <a:gd name="T17" fmla="*/ 82 h 784"/>
                  <a:gd name="T18" fmla="*/ 167 w 229"/>
                  <a:gd name="T19" fmla="*/ 706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9" h="784">
                    <a:moveTo>
                      <a:pt x="0" y="0"/>
                    </a:moveTo>
                    <a:lnTo>
                      <a:pt x="0" y="784"/>
                    </a:lnTo>
                    <a:lnTo>
                      <a:pt x="229" y="784"/>
                    </a:lnTo>
                    <a:lnTo>
                      <a:pt x="229" y="0"/>
                    </a:lnTo>
                    <a:lnTo>
                      <a:pt x="0" y="0"/>
                    </a:lnTo>
                    <a:close/>
                    <a:moveTo>
                      <a:pt x="167" y="706"/>
                    </a:moveTo>
                    <a:lnTo>
                      <a:pt x="60" y="706"/>
                    </a:lnTo>
                    <a:lnTo>
                      <a:pt x="60" y="82"/>
                    </a:lnTo>
                    <a:lnTo>
                      <a:pt x="167" y="82"/>
                    </a:lnTo>
                    <a:lnTo>
                      <a:pt x="167" y="70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" name="Freeform 27"/>
              <p:cNvSpPr>
                <a:spLocks noEditPoints="1"/>
              </p:cNvSpPr>
              <p:nvPr/>
            </p:nvSpPr>
            <p:spPr bwMode="auto">
              <a:xfrm>
                <a:off x="5230082" y="4152826"/>
                <a:ext cx="349250" cy="1244600"/>
              </a:xfrm>
              <a:custGeom>
                <a:avLst/>
                <a:gdLst>
                  <a:gd name="T0" fmla="*/ 0 w 220"/>
                  <a:gd name="T1" fmla="*/ 0 h 784"/>
                  <a:gd name="T2" fmla="*/ 0 w 220"/>
                  <a:gd name="T3" fmla="*/ 784 h 784"/>
                  <a:gd name="T4" fmla="*/ 220 w 220"/>
                  <a:gd name="T5" fmla="*/ 784 h 784"/>
                  <a:gd name="T6" fmla="*/ 220 w 220"/>
                  <a:gd name="T7" fmla="*/ 0 h 784"/>
                  <a:gd name="T8" fmla="*/ 0 w 220"/>
                  <a:gd name="T9" fmla="*/ 0 h 784"/>
                  <a:gd name="T10" fmla="*/ 160 w 220"/>
                  <a:gd name="T11" fmla="*/ 706 h 784"/>
                  <a:gd name="T12" fmla="*/ 53 w 220"/>
                  <a:gd name="T13" fmla="*/ 706 h 784"/>
                  <a:gd name="T14" fmla="*/ 53 w 220"/>
                  <a:gd name="T15" fmla="*/ 82 h 784"/>
                  <a:gd name="T16" fmla="*/ 160 w 220"/>
                  <a:gd name="T17" fmla="*/ 82 h 784"/>
                  <a:gd name="T18" fmla="*/ 160 w 220"/>
                  <a:gd name="T19" fmla="*/ 706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0" h="784">
                    <a:moveTo>
                      <a:pt x="0" y="0"/>
                    </a:moveTo>
                    <a:lnTo>
                      <a:pt x="0" y="784"/>
                    </a:lnTo>
                    <a:lnTo>
                      <a:pt x="220" y="784"/>
                    </a:lnTo>
                    <a:lnTo>
                      <a:pt x="220" y="0"/>
                    </a:lnTo>
                    <a:lnTo>
                      <a:pt x="0" y="0"/>
                    </a:lnTo>
                    <a:close/>
                    <a:moveTo>
                      <a:pt x="160" y="706"/>
                    </a:moveTo>
                    <a:lnTo>
                      <a:pt x="53" y="706"/>
                    </a:lnTo>
                    <a:lnTo>
                      <a:pt x="53" y="82"/>
                    </a:lnTo>
                    <a:lnTo>
                      <a:pt x="160" y="82"/>
                    </a:lnTo>
                    <a:lnTo>
                      <a:pt x="160" y="70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8" name="Textfeld 7"/>
            <p:cNvSpPr txBox="1"/>
            <p:nvPr/>
          </p:nvSpPr>
          <p:spPr>
            <a:xfrm>
              <a:off x="5640404" y="5713497"/>
              <a:ext cx="1208292" cy="5457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 smtClean="0"/>
                <a:t>-</a:t>
              </a:r>
              <a:r>
                <a:rPr lang="de-DE" sz="1200" dirty="0" err="1" smtClean="0"/>
                <a:t>sis-sps</a:t>
              </a:r>
              <a:r>
                <a:rPr lang="de-DE" sz="1200" dirty="0" smtClean="0"/>
                <a:t> (314)</a:t>
              </a:r>
              <a:endParaRPr lang="de-DE" sz="1200" dirty="0"/>
            </a:p>
          </p:txBody>
        </p:sp>
        <p:sp>
          <p:nvSpPr>
            <p:cNvPr id="9" name="Ellipse 8"/>
            <p:cNvSpPr/>
            <p:nvPr/>
          </p:nvSpPr>
          <p:spPr bwMode="auto">
            <a:xfrm>
              <a:off x="6398842" y="4663192"/>
              <a:ext cx="490790" cy="490790"/>
            </a:xfrm>
            <a:prstGeom prst="ellipse">
              <a:avLst/>
            </a:prstGeom>
            <a:solidFill>
              <a:schemeClr val="tx2"/>
            </a:solidFill>
            <a:ln w="38100" algn="ctr">
              <a:solidFill>
                <a:schemeClr val="bg1"/>
              </a:solidFill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10" name="AutoShape 14"/>
            <p:cNvSpPr>
              <a:spLocks noChangeAspect="1" noChangeArrowheads="1" noTextEdit="1"/>
            </p:cNvSpPr>
            <p:nvPr/>
          </p:nvSpPr>
          <p:spPr bwMode="auto">
            <a:xfrm>
              <a:off x="5579946" y="5284602"/>
              <a:ext cx="376237" cy="149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11" name="Gruppieren 10"/>
            <p:cNvGrpSpPr/>
            <p:nvPr/>
          </p:nvGrpSpPr>
          <p:grpSpPr>
            <a:xfrm>
              <a:off x="6465952" y="4732108"/>
              <a:ext cx="356571" cy="298104"/>
              <a:chOff x="-4706779" y="1182688"/>
              <a:chExt cx="4318001" cy="3609975"/>
            </a:xfrm>
            <a:solidFill>
              <a:schemeClr val="bg1"/>
            </a:solidFill>
          </p:grpSpPr>
          <p:sp>
            <p:nvSpPr>
              <p:cNvPr id="12" name="Freeform 98"/>
              <p:cNvSpPr>
                <a:spLocks/>
              </p:cNvSpPr>
              <p:nvPr/>
            </p:nvSpPr>
            <p:spPr bwMode="auto">
              <a:xfrm>
                <a:off x="-3776504" y="4110038"/>
                <a:ext cx="2652713" cy="682625"/>
              </a:xfrm>
              <a:custGeom>
                <a:avLst/>
                <a:gdLst>
                  <a:gd name="T0" fmla="*/ 816 w 816"/>
                  <a:gd name="T1" fmla="*/ 179 h 210"/>
                  <a:gd name="T2" fmla="*/ 786 w 816"/>
                  <a:gd name="T3" fmla="*/ 210 h 210"/>
                  <a:gd name="T4" fmla="*/ 30 w 816"/>
                  <a:gd name="T5" fmla="*/ 210 h 210"/>
                  <a:gd name="T6" fmla="*/ 0 w 816"/>
                  <a:gd name="T7" fmla="*/ 179 h 210"/>
                  <a:gd name="T8" fmla="*/ 0 w 816"/>
                  <a:gd name="T9" fmla="*/ 30 h 210"/>
                  <a:gd name="T10" fmla="*/ 30 w 816"/>
                  <a:gd name="T11" fmla="*/ 0 h 210"/>
                  <a:gd name="T12" fmla="*/ 786 w 816"/>
                  <a:gd name="T13" fmla="*/ 0 h 210"/>
                  <a:gd name="T14" fmla="*/ 816 w 816"/>
                  <a:gd name="T15" fmla="*/ 30 h 210"/>
                  <a:gd name="T16" fmla="*/ 816 w 816"/>
                  <a:gd name="T17" fmla="*/ 179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6" h="210">
                    <a:moveTo>
                      <a:pt x="816" y="179"/>
                    </a:moveTo>
                    <a:cubicBezTo>
                      <a:pt x="816" y="196"/>
                      <a:pt x="802" y="210"/>
                      <a:pt x="786" y="210"/>
                    </a:cubicBezTo>
                    <a:cubicBezTo>
                      <a:pt x="30" y="210"/>
                      <a:pt x="30" y="210"/>
                      <a:pt x="30" y="210"/>
                    </a:cubicBezTo>
                    <a:cubicBezTo>
                      <a:pt x="13" y="210"/>
                      <a:pt x="0" y="196"/>
                      <a:pt x="0" y="17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786" y="0"/>
                      <a:pt x="786" y="0"/>
                      <a:pt x="786" y="0"/>
                    </a:cubicBezTo>
                    <a:cubicBezTo>
                      <a:pt x="802" y="0"/>
                      <a:pt x="816" y="13"/>
                      <a:pt x="816" y="30"/>
                    </a:cubicBezTo>
                    <a:lnTo>
                      <a:pt x="816" y="1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" name="Freeform 99"/>
              <p:cNvSpPr>
                <a:spLocks/>
              </p:cNvSpPr>
              <p:nvPr/>
            </p:nvSpPr>
            <p:spPr bwMode="auto">
              <a:xfrm>
                <a:off x="-2914491" y="2632076"/>
                <a:ext cx="1384300" cy="1374775"/>
              </a:xfrm>
              <a:custGeom>
                <a:avLst/>
                <a:gdLst>
                  <a:gd name="T0" fmla="*/ 0 w 426"/>
                  <a:gd name="T1" fmla="*/ 423 h 423"/>
                  <a:gd name="T2" fmla="*/ 73 w 426"/>
                  <a:gd name="T3" fmla="*/ 62 h 423"/>
                  <a:gd name="T4" fmla="*/ 344 w 426"/>
                  <a:gd name="T5" fmla="*/ 62 h 423"/>
                  <a:gd name="T6" fmla="*/ 426 w 426"/>
                  <a:gd name="T7" fmla="*/ 423 h 423"/>
                  <a:gd name="T8" fmla="*/ 0 w 426"/>
                  <a:gd name="T9" fmla="*/ 423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6" h="423">
                    <a:moveTo>
                      <a:pt x="0" y="423"/>
                    </a:moveTo>
                    <a:cubicBezTo>
                      <a:pt x="0" y="423"/>
                      <a:pt x="19" y="117"/>
                      <a:pt x="73" y="62"/>
                    </a:cubicBezTo>
                    <a:cubicBezTo>
                      <a:pt x="127" y="6"/>
                      <a:pt x="293" y="0"/>
                      <a:pt x="344" y="62"/>
                    </a:cubicBezTo>
                    <a:cubicBezTo>
                      <a:pt x="396" y="123"/>
                      <a:pt x="426" y="423"/>
                      <a:pt x="426" y="423"/>
                    </a:cubicBezTo>
                    <a:lnTo>
                      <a:pt x="0" y="4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" name="Freeform 100"/>
              <p:cNvSpPr>
                <a:spLocks/>
              </p:cNvSpPr>
              <p:nvPr/>
            </p:nvSpPr>
            <p:spPr bwMode="auto">
              <a:xfrm>
                <a:off x="-2638266" y="1182688"/>
                <a:ext cx="180975" cy="590550"/>
              </a:xfrm>
              <a:custGeom>
                <a:avLst/>
                <a:gdLst>
                  <a:gd name="T0" fmla="*/ 28 w 56"/>
                  <a:gd name="T1" fmla="*/ 182 h 182"/>
                  <a:gd name="T2" fmla="*/ 0 w 56"/>
                  <a:gd name="T3" fmla="*/ 154 h 182"/>
                  <a:gd name="T4" fmla="*/ 0 w 56"/>
                  <a:gd name="T5" fmla="*/ 28 h 182"/>
                  <a:gd name="T6" fmla="*/ 28 w 56"/>
                  <a:gd name="T7" fmla="*/ 0 h 182"/>
                  <a:gd name="T8" fmla="*/ 28 w 56"/>
                  <a:gd name="T9" fmla="*/ 0 h 182"/>
                  <a:gd name="T10" fmla="*/ 56 w 56"/>
                  <a:gd name="T11" fmla="*/ 28 h 182"/>
                  <a:gd name="T12" fmla="*/ 56 w 56"/>
                  <a:gd name="T13" fmla="*/ 154 h 182"/>
                  <a:gd name="T14" fmla="*/ 28 w 56"/>
                  <a:gd name="T1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82">
                    <a:moveTo>
                      <a:pt x="28" y="182"/>
                    </a:moveTo>
                    <a:cubicBezTo>
                      <a:pt x="12" y="182"/>
                      <a:pt x="0" y="169"/>
                      <a:pt x="0" y="15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2" y="0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43" y="0"/>
                      <a:pt x="56" y="12"/>
                      <a:pt x="56" y="28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169"/>
                      <a:pt x="43" y="182"/>
                      <a:pt x="28" y="1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5" name="Freeform 101"/>
              <p:cNvSpPr>
                <a:spLocks/>
              </p:cNvSpPr>
              <p:nvPr/>
            </p:nvSpPr>
            <p:spPr bwMode="auto">
              <a:xfrm>
                <a:off x="-4111466" y="1778001"/>
                <a:ext cx="490538" cy="490538"/>
              </a:xfrm>
              <a:custGeom>
                <a:avLst/>
                <a:gdLst>
                  <a:gd name="T0" fmla="*/ 140 w 151"/>
                  <a:gd name="T1" fmla="*/ 140 h 151"/>
                  <a:gd name="T2" fmla="*/ 100 w 151"/>
                  <a:gd name="T3" fmla="*/ 140 h 151"/>
                  <a:gd name="T4" fmla="*/ 11 w 151"/>
                  <a:gd name="T5" fmla="*/ 51 h 151"/>
                  <a:gd name="T6" fmla="*/ 11 w 151"/>
                  <a:gd name="T7" fmla="*/ 11 h 151"/>
                  <a:gd name="T8" fmla="*/ 11 w 151"/>
                  <a:gd name="T9" fmla="*/ 11 h 151"/>
                  <a:gd name="T10" fmla="*/ 51 w 151"/>
                  <a:gd name="T11" fmla="*/ 11 h 151"/>
                  <a:gd name="T12" fmla="*/ 140 w 151"/>
                  <a:gd name="T13" fmla="*/ 100 h 151"/>
                  <a:gd name="T14" fmla="*/ 140 w 151"/>
                  <a:gd name="T15" fmla="*/ 14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1" h="151">
                    <a:moveTo>
                      <a:pt x="140" y="140"/>
                    </a:moveTo>
                    <a:cubicBezTo>
                      <a:pt x="129" y="151"/>
                      <a:pt x="111" y="151"/>
                      <a:pt x="100" y="140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0" y="40"/>
                      <a:pt x="0" y="22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2" y="0"/>
                      <a:pt x="40" y="0"/>
                      <a:pt x="51" y="11"/>
                    </a:cubicBezTo>
                    <a:cubicBezTo>
                      <a:pt x="140" y="100"/>
                      <a:pt x="140" y="100"/>
                      <a:pt x="140" y="100"/>
                    </a:cubicBezTo>
                    <a:cubicBezTo>
                      <a:pt x="151" y="111"/>
                      <a:pt x="151" y="129"/>
                      <a:pt x="140" y="1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6" name="Freeform 102"/>
              <p:cNvSpPr>
                <a:spLocks/>
              </p:cNvSpPr>
              <p:nvPr/>
            </p:nvSpPr>
            <p:spPr bwMode="auto">
              <a:xfrm>
                <a:off x="-4706779" y="3249613"/>
                <a:ext cx="592138" cy="180975"/>
              </a:xfrm>
              <a:custGeom>
                <a:avLst/>
                <a:gdLst>
                  <a:gd name="T0" fmla="*/ 182 w 182"/>
                  <a:gd name="T1" fmla="*/ 28 h 56"/>
                  <a:gd name="T2" fmla="*/ 154 w 182"/>
                  <a:gd name="T3" fmla="*/ 56 h 56"/>
                  <a:gd name="T4" fmla="*/ 28 w 182"/>
                  <a:gd name="T5" fmla="*/ 56 h 56"/>
                  <a:gd name="T6" fmla="*/ 0 w 182"/>
                  <a:gd name="T7" fmla="*/ 28 h 56"/>
                  <a:gd name="T8" fmla="*/ 0 w 182"/>
                  <a:gd name="T9" fmla="*/ 28 h 56"/>
                  <a:gd name="T10" fmla="*/ 28 w 182"/>
                  <a:gd name="T11" fmla="*/ 0 h 56"/>
                  <a:gd name="T12" fmla="*/ 154 w 182"/>
                  <a:gd name="T13" fmla="*/ 0 h 56"/>
                  <a:gd name="T14" fmla="*/ 182 w 182"/>
                  <a:gd name="T15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56">
                    <a:moveTo>
                      <a:pt x="182" y="28"/>
                    </a:moveTo>
                    <a:cubicBezTo>
                      <a:pt x="182" y="43"/>
                      <a:pt x="169" y="56"/>
                      <a:pt x="154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12" y="56"/>
                      <a:pt x="0" y="43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12" y="0"/>
                      <a:pt x="28" y="0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9" y="0"/>
                      <a:pt x="182" y="12"/>
                      <a:pt x="18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7" name="Freeform 103"/>
              <p:cNvSpPr>
                <a:spLocks/>
              </p:cNvSpPr>
              <p:nvPr/>
            </p:nvSpPr>
            <p:spPr bwMode="auto">
              <a:xfrm>
                <a:off x="-980916" y="3249613"/>
                <a:ext cx="592138" cy="180975"/>
              </a:xfrm>
              <a:custGeom>
                <a:avLst/>
                <a:gdLst>
                  <a:gd name="T0" fmla="*/ 0 w 182"/>
                  <a:gd name="T1" fmla="*/ 28 h 56"/>
                  <a:gd name="T2" fmla="*/ 28 w 182"/>
                  <a:gd name="T3" fmla="*/ 0 h 56"/>
                  <a:gd name="T4" fmla="*/ 154 w 182"/>
                  <a:gd name="T5" fmla="*/ 0 h 56"/>
                  <a:gd name="T6" fmla="*/ 182 w 182"/>
                  <a:gd name="T7" fmla="*/ 28 h 56"/>
                  <a:gd name="T8" fmla="*/ 182 w 182"/>
                  <a:gd name="T9" fmla="*/ 28 h 56"/>
                  <a:gd name="T10" fmla="*/ 154 w 182"/>
                  <a:gd name="T11" fmla="*/ 56 h 56"/>
                  <a:gd name="T12" fmla="*/ 28 w 182"/>
                  <a:gd name="T13" fmla="*/ 56 h 56"/>
                  <a:gd name="T14" fmla="*/ 0 w 182"/>
                  <a:gd name="T15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56">
                    <a:moveTo>
                      <a:pt x="0" y="28"/>
                    </a:moveTo>
                    <a:cubicBezTo>
                      <a:pt x="0" y="12"/>
                      <a:pt x="12" y="0"/>
                      <a:pt x="28" y="0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9" y="0"/>
                      <a:pt x="182" y="12"/>
                      <a:pt x="182" y="28"/>
                    </a:cubicBezTo>
                    <a:cubicBezTo>
                      <a:pt x="182" y="28"/>
                      <a:pt x="182" y="28"/>
                      <a:pt x="182" y="28"/>
                    </a:cubicBezTo>
                    <a:cubicBezTo>
                      <a:pt x="182" y="43"/>
                      <a:pt x="169" y="56"/>
                      <a:pt x="154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12" y="56"/>
                      <a:pt x="0" y="43"/>
                      <a:pt x="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8" name="Freeform 104"/>
              <p:cNvSpPr>
                <a:spLocks/>
              </p:cNvSpPr>
              <p:nvPr/>
            </p:nvSpPr>
            <p:spPr bwMode="auto">
              <a:xfrm>
                <a:off x="-1474629" y="1778001"/>
                <a:ext cx="487363" cy="490538"/>
              </a:xfrm>
              <a:custGeom>
                <a:avLst/>
                <a:gdLst>
                  <a:gd name="T0" fmla="*/ 11 w 150"/>
                  <a:gd name="T1" fmla="*/ 140 h 151"/>
                  <a:gd name="T2" fmla="*/ 11 w 150"/>
                  <a:gd name="T3" fmla="*/ 100 h 151"/>
                  <a:gd name="T4" fmla="*/ 100 w 150"/>
                  <a:gd name="T5" fmla="*/ 11 h 151"/>
                  <a:gd name="T6" fmla="*/ 139 w 150"/>
                  <a:gd name="T7" fmla="*/ 11 h 151"/>
                  <a:gd name="T8" fmla="*/ 139 w 150"/>
                  <a:gd name="T9" fmla="*/ 11 h 151"/>
                  <a:gd name="T10" fmla="*/ 139 w 150"/>
                  <a:gd name="T11" fmla="*/ 51 h 151"/>
                  <a:gd name="T12" fmla="*/ 50 w 150"/>
                  <a:gd name="T13" fmla="*/ 140 h 151"/>
                  <a:gd name="T14" fmla="*/ 11 w 150"/>
                  <a:gd name="T15" fmla="*/ 14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0" h="151">
                    <a:moveTo>
                      <a:pt x="11" y="140"/>
                    </a:moveTo>
                    <a:cubicBezTo>
                      <a:pt x="0" y="129"/>
                      <a:pt x="0" y="111"/>
                      <a:pt x="11" y="100"/>
                    </a:cubicBezTo>
                    <a:cubicBezTo>
                      <a:pt x="100" y="11"/>
                      <a:pt x="100" y="11"/>
                      <a:pt x="100" y="11"/>
                    </a:cubicBezTo>
                    <a:cubicBezTo>
                      <a:pt x="111" y="0"/>
                      <a:pt x="128" y="0"/>
                      <a:pt x="139" y="11"/>
                    </a:cubicBezTo>
                    <a:cubicBezTo>
                      <a:pt x="139" y="11"/>
                      <a:pt x="139" y="11"/>
                      <a:pt x="139" y="11"/>
                    </a:cubicBezTo>
                    <a:cubicBezTo>
                      <a:pt x="150" y="22"/>
                      <a:pt x="150" y="40"/>
                      <a:pt x="139" y="51"/>
                    </a:cubicBezTo>
                    <a:cubicBezTo>
                      <a:pt x="50" y="140"/>
                      <a:pt x="50" y="140"/>
                      <a:pt x="50" y="140"/>
                    </a:cubicBezTo>
                    <a:cubicBezTo>
                      <a:pt x="39" y="151"/>
                      <a:pt x="22" y="151"/>
                      <a:pt x="11" y="1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" name="Freeform 105"/>
              <p:cNvSpPr>
                <a:spLocks/>
              </p:cNvSpPr>
              <p:nvPr/>
            </p:nvSpPr>
            <p:spPr bwMode="auto">
              <a:xfrm>
                <a:off x="-3506629" y="2197101"/>
                <a:ext cx="2106613" cy="1809750"/>
              </a:xfrm>
              <a:custGeom>
                <a:avLst/>
                <a:gdLst>
                  <a:gd name="T0" fmla="*/ 60 w 648"/>
                  <a:gd name="T1" fmla="*/ 557 h 557"/>
                  <a:gd name="T2" fmla="*/ 150 w 648"/>
                  <a:gd name="T3" fmla="*/ 116 h 557"/>
                  <a:gd name="T4" fmla="*/ 341 w 648"/>
                  <a:gd name="T5" fmla="*/ 64 h 557"/>
                  <a:gd name="T6" fmla="*/ 486 w 648"/>
                  <a:gd name="T7" fmla="*/ 114 h 557"/>
                  <a:gd name="T8" fmla="*/ 588 w 648"/>
                  <a:gd name="T9" fmla="*/ 557 h 557"/>
                  <a:gd name="T10" fmla="*/ 648 w 648"/>
                  <a:gd name="T11" fmla="*/ 557 h 557"/>
                  <a:gd name="T12" fmla="*/ 532 w 648"/>
                  <a:gd name="T13" fmla="*/ 76 h 557"/>
                  <a:gd name="T14" fmla="*/ 343 w 648"/>
                  <a:gd name="T15" fmla="*/ 4 h 557"/>
                  <a:gd name="T16" fmla="*/ 107 w 648"/>
                  <a:gd name="T17" fmla="*/ 74 h 557"/>
                  <a:gd name="T18" fmla="*/ 20 w 648"/>
                  <a:gd name="T19" fmla="*/ 373 h 557"/>
                  <a:gd name="T20" fmla="*/ 0 w 648"/>
                  <a:gd name="T21" fmla="*/ 557 h 557"/>
                  <a:gd name="T22" fmla="*/ 60 w 648"/>
                  <a:gd name="T23" fmla="*/ 557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48" h="557">
                    <a:moveTo>
                      <a:pt x="60" y="557"/>
                    </a:moveTo>
                    <a:cubicBezTo>
                      <a:pt x="73" y="394"/>
                      <a:pt x="105" y="162"/>
                      <a:pt x="150" y="116"/>
                    </a:cubicBezTo>
                    <a:cubicBezTo>
                      <a:pt x="183" y="82"/>
                      <a:pt x="261" y="61"/>
                      <a:pt x="341" y="64"/>
                    </a:cubicBezTo>
                    <a:cubicBezTo>
                      <a:pt x="407" y="66"/>
                      <a:pt x="461" y="85"/>
                      <a:pt x="486" y="114"/>
                    </a:cubicBezTo>
                    <a:cubicBezTo>
                      <a:pt x="529" y="166"/>
                      <a:pt x="569" y="396"/>
                      <a:pt x="588" y="557"/>
                    </a:cubicBezTo>
                    <a:cubicBezTo>
                      <a:pt x="648" y="557"/>
                      <a:pt x="648" y="557"/>
                      <a:pt x="648" y="557"/>
                    </a:cubicBezTo>
                    <a:cubicBezTo>
                      <a:pt x="635" y="444"/>
                      <a:pt x="596" y="152"/>
                      <a:pt x="532" y="76"/>
                    </a:cubicBezTo>
                    <a:cubicBezTo>
                      <a:pt x="496" y="33"/>
                      <a:pt x="427" y="7"/>
                      <a:pt x="343" y="4"/>
                    </a:cubicBezTo>
                    <a:cubicBezTo>
                      <a:pt x="245" y="0"/>
                      <a:pt x="152" y="28"/>
                      <a:pt x="107" y="74"/>
                    </a:cubicBezTo>
                    <a:cubicBezTo>
                      <a:pt x="94" y="88"/>
                      <a:pt x="53" y="130"/>
                      <a:pt x="20" y="373"/>
                    </a:cubicBezTo>
                    <a:cubicBezTo>
                      <a:pt x="10" y="445"/>
                      <a:pt x="3" y="514"/>
                      <a:pt x="0" y="557"/>
                    </a:cubicBezTo>
                    <a:lnTo>
                      <a:pt x="60" y="5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cxnSp>
        <p:nvCxnSpPr>
          <p:cNvPr id="24" name="Gerader Verbinder 23"/>
          <p:cNvCxnSpPr/>
          <p:nvPr/>
        </p:nvCxnSpPr>
        <p:spPr bwMode="auto">
          <a:xfrm>
            <a:off x="5190933" y="2844000"/>
            <a:ext cx="5134" cy="54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Gerader Verbinder 24"/>
          <p:cNvCxnSpPr/>
          <p:nvPr/>
        </p:nvCxnSpPr>
        <p:spPr bwMode="auto">
          <a:xfrm flipH="1">
            <a:off x="5192692" y="1977969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6" name="Gruppieren 25"/>
          <p:cNvGrpSpPr/>
          <p:nvPr/>
        </p:nvGrpSpPr>
        <p:grpSpPr>
          <a:xfrm>
            <a:off x="4856638" y="3790015"/>
            <a:ext cx="689282" cy="747438"/>
            <a:chOff x="4431570" y="4152826"/>
            <a:chExt cx="1147762" cy="1244601"/>
          </a:xfrm>
        </p:grpSpPr>
        <p:sp>
          <p:nvSpPr>
            <p:cNvPr id="27" name="Rectangle 24"/>
            <p:cNvSpPr>
              <a:spLocks noChangeArrowheads="1"/>
            </p:cNvSpPr>
            <p:nvPr/>
          </p:nvSpPr>
          <p:spPr bwMode="auto">
            <a:xfrm>
              <a:off x="4431570" y="4152826"/>
              <a:ext cx="357187" cy="5746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Rectangle 25"/>
            <p:cNvSpPr>
              <a:spLocks noChangeArrowheads="1"/>
            </p:cNvSpPr>
            <p:nvPr/>
          </p:nvSpPr>
          <p:spPr bwMode="auto">
            <a:xfrm>
              <a:off x="4431570" y="4767189"/>
              <a:ext cx="357187" cy="63023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6"/>
            <p:cNvSpPr>
              <a:spLocks noEditPoints="1"/>
            </p:cNvSpPr>
            <p:nvPr/>
          </p:nvSpPr>
          <p:spPr bwMode="auto">
            <a:xfrm>
              <a:off x="4826857" y="4152826"/>
              <a:ext cx="363537" cy="1244600"/>
            </a:xfrm>
            <a:custGeom>
              <a:avLst/>
              <a:gdLst>
                <a:gd name="T0" fmla="*/ 0 w 229"/>
                <a:gd name="T1" fmla="*/ 0 h 784"/>
                <a:gd name="T2" fmla="*/ 0 w 229"/>
                <a:gd name="T3" fmla="*/ 784 h 784"/>
                <a:gd name="T4" fmla="*/ 229 w 229"/>
                <a:gd name="T5" fmla="*/ 784 h 784"/>
                <a:gd name="T6" fmla="*/ 229 w 229"/>
                <a:gd name="T7" fmla="*/ 0 h 784"/>
                <a:gd name="T8" fmla="*/ 0 w 229"/>
                <a:gd name="T9" fmla="*/ 0 h 784"/>
                <a:gd name="T10" fmla="*/ 167 w 229"/>
                <a:gd name="T11" fmla="*/ 706 h 784"/>
                <a:gd name="T12" fmla="*/ 60 w 229"/>
                <a:gd name="T13" fmla="*/ 706 h 784"/>
                <a:gd name="T14" fmla="*/ 60 w 229"/>
                <a:gd name="T15" fmla="*/ 82 h 784"/>
                <a:gd name="T16" fmla="*/ 167 w 229"/>
                <a:gd name="T17" fmla="*/ 82 h 784"/>
                <a:gd name="T18" fmla="*/ 167 w 229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784">
                  <a:moveTo>
                    <a:pt x="0" y="0"/>
                  </a:moveTo>
                  <a:lnTo>
                    <a:pt x="0" y="784"/>
                  </a:lnTo>
                  <a:lnTo>
                    <a:pt x="229" y="784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167" y="706"/>
                  </a:moveTo>
                  <a:lnTo>
                    <a:pt x="60" y="706"/>
                  </a:lnTo>
                  <a:lnTo>
                    <a:pt x="60" y="82"/>
                  </a:lnTo>
                  <a:lnTo>
                    <a:pt x="167" y="82"/>
                  </a:lnTo>
                  <a:lnTo>
                    <a:pt x="167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27"/>
            <p:cNvSpPr>
              <a:spLocks noEditPoints="1"/>
            </p:cNvSpPr>
            <p:nvPr/>
          </p:nvSpPr>
          <p:spPr bwMode="auto">
            <a:xfrm>
              <a:off x="5230082" y="4152826"/>
              <a:ext cx="349250" cy="1244600"/>
            </a:xfrm>
            <a:custGeom>
              <a:avLst/>
              <a:gdLst>
                <a:gd name="T0" fmla="*/ 0 w 220"/>
                <a:gd name="T1" fmla="*/ 0 h 784"/>
                <a:gd name="T2" fmla="*/ 0 w 220"/>
                <a:gd name="T3" fmla="*/ 784 h 784"/>
                <a:gd name="T4" fmla="*/ 220 w 220"/>
                <a:gd name="T5" fmla="*/ 784 h 784"/>
                <a:gd name="T6" fmla="*/ 220 w 220"/>
                <a:gd name="T7" fmla="*/ 0 h 784"/>
                <a:gd name="T8" fmla="*/ 0 w 220"/>
                <a:gd name="T9" fmla="*/ 0 h 784"/>
                <a:gd name="T10" fmla="*/ 160 w 220"/>
                <a:gd name="T11" fmla="*/ 706 h 784"/>
                <a:gd name="T12" fmla="*/ 53 w 220"/>
                <a:gd name="T13" fmla="*/ 706 h 784"/>
                <a:gd name="T14" fmla="*/ 53 w 220"/>
                <a:gd name="T15" fmla="*/ 82 h 784"/>
                <a:gd name="T16" fmla="*/ 160 w 220"/>
                <a:gd name="T17" fmla="*/ 82 h 784"/>
                <a:gd name="T18" fmla="*/ 160 w 220"/>
                <a:gd name="T19" fmla="*/ 706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784">
                  <a:moveTo>
                    <a:pt x="0" y="0"/>
                  </a:moveTo>
                  <a:lnTo>
                    <a:pt x="0" y="784"/>
                  </a:lnTo>
                  <a:lnTo>
                    <a:pt x="220" y="784"/>
                  </a:lnTo>
                  <a:lnTo>
                    <a:pt x="220" y="0"/>
                  </a:lnTo>
                  <a:lnTo>
                    <a:pt x="0" y="0"/>
                  </a:lnTo>
                  <a:close/>
                  <a:moveTo>
                    <a:pt x="160" y="706"/>
                  </a:moveTo>
                  <a:lnTo>
                    <a:pt x="53" y="706"/>
                  </a:lnTo>
                  <a:lnTo>
                    <a:pt x="53" y="82"/>
                  </a:lnTo>
                  <a:lnTo>
                    <a:pt x="160" y="82"/>
                  </a:lnTo>
                  <a:lnTo>
                    <a:pt x="160" y="7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31" name="Rechteck 30"/>
          <p:cNvSpPr/>
          <p:nvPr/>
        </p:nvSpPr>
        <p:spPr bwMode="auto">
          <a:xfrm>
            <a:off x="4683365" y="1807429"/>
            <a:ext cx="756949" cy="171022"/>
          </a:xfrm>
          <a:prstGeom prst="rect">
            <a:avLst/>
          </a:prstGeom>
          <a:solidFill>
            <a:schemeClr val="bg2"/>
          </a:solidFill>
          <a:ln w="9525" algn="ctr">
            <a:noFill/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grpSp>
        <p:nvGrpSpPr>
          <p:cNvPr id="32" name="Gruppieren 31"/>
          <p:cNvGrpSpPr/>
          <p:nvPr/>
        </p:nvGrpSpPr>
        <p:grpSpPr>
          <a:xfrm>
            <a:off x="5315492" y="1674097"/>
            <a:ext cx="390047" cy="323961"/>
            <a:chOff x="4811713" y="714375"/>
            <a:chExt cx="1817688" cy="1509713"/>
          </a:xfrm>
          <a:solidFill>
            <a:schemeClr val="bg2"/>
          </a:solidFill>
        </p:grpSpPr>
        <p:sp>
          <p:nvSpPr>
            <p:cNvPr id="33" name="Rectangle 21"/>
            <p:cNvSpPr>
              <a:spLocks noChangeArrowheads="1"/>
            </p:cNvSpPr>
            <p:nvPr/>
          </p:nvSpPr>
          <p:spPr bwMode="auto">
            <a:xfrm>
              <a:off x="5249863" y="1298575"/>
              <a:ext cx="1379538" cy="925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34" name="Gruppieren 33"/>
            <p:cNvGrpSpPr/>
            <p:nvPr/>
          </p:nvGrpSpPr>
          <p:grpSpPr>
            <a:xfrm>
              <a:off x="5370513" y="1298575"/>
              <a:ext cx="1258887" cy="925513"/>
              <a:chOff x="5370513" y="1298575"/>
              <a:chExt cx="1258887" cy="925513"/>
            </a:xfrm>
            <a:grpFill/>
          </p:grpSpPr>
          <p:sp>
            <p:nvSpPr>
              <p:cNvPr id="41" name="Rectangle 22"/>
              <p:cNvSpPr>
                <a:spLocks noChangeArrowheads="1"/>
              </p:cNvSpPr>
              <p:nvPr/>
            </p:nvSpPr>
            <p:spPr bwMode="auto">
              <a:xfrm>
                <a:off x="5370513" y="1298575"/>
                <a:ext cx="600075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2" name="Rectangle 23"/>
              <p:cNvSpPr>
                <a:spLocks noChangeArrowheads="1"/>
              </p:cNvSpPr>
              <p:nvPr/>
            </p:nvSpPr>
            <p:spPr bwMode="auto">
              <a:xfrm>
                <a:off x="6032500" y="1298575"/>
                <a:ext cx="596900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3" name="Rectangle 24"/>
              <p:cNvSpPr>
                <a:spLocks noChangeArrowheads="1"/>
              </p:cNvSpPr>
              <p:nvPr/>
            </p:nvSpPr>
            <p:spPr bwMode="auto">
              <a:xfrm>
                <a:off x="5448300" y="1627188"/>
                <a:ext cx="1181100" cy="268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4" name="Rectangle 25"/>
              <p:cNvSpPr>
                <a:spLocks noChangeArrowheads="1"/>
              </p:cNvSpPr>
              <p:nvPr/>
            </p:nvSpPr>
            <p:spPr bwMode="auto">
              <a:xfrm>
                <a:off x="6032500" y="1957388"/>
                <a:ext cx="596900" cy="266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5" name="Freeform 26"/>
              <p:cNvSpPr>
                <a:spLocks/>
              </p:cNvSpPr>
              <p:nvPr/>
            </p:nvSpPr>
            <p:spPr bwMode="auto">
              <a:xfrm>
                <a:off x="5370513" y="1957388"/>
                <a:ext cx="600075" cy="266700"/>
              </a:xfrm>
              <a:custGeom>
                <a:avLst/>
                <a:gdLst>
                  <a:gd name="T0" fmla="*/ 378 w 378"/>
                  <a:gd name="T1" fmla="*/ 168 h 168"/>
                  <a:gd name="T2" fmla="*/ 0 w 378"/>
                  <a:gd name="T3" fmla="*/ 168 h 168"/>
                  <a:gd name="T4" fmla="*/ 68 w 378"/>
                  <a:gd name="T5" fmla="*/ 0 h 168"/>
                  <a:gd name="T6" fmla="*/ 378 w 378"/>
                  <a:gd name="T7" fmla="*/ 0 h 168"/>
                  <a:gd name="T8" fmla="*/ 378 w 378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68">
                    <a:moveTo>
                      <a:pt x="378" y="168"/>
                    </a:moveTo>
                    <a:lnTo>
                      <a:pt x="0" y="168"/>
                    </a:lnTo>
                    <a:lnTo>
                      <a:pt x="68" y="0"/>
                    </a:lnTo>
                    <a:lnTo>
                      <a:pt x="378" y="0"/>
                    </a:lnTo>
                    <a:lnTo>
                      <a:pt x="378" y="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5" name="Gruppieren 34"/>
            <p:cNvGrpSpPr/>
            <p:nvPr/>
          </p:nvGrpSpPr>
          <p:grpSpPr>
            <a:xfrm>
              <a:off x="4811713" y="881063"/>
              <a:ext cx="995363" cy="1343025"/>
              <a:chOff x="4811713" y="881063"/>
              <a:chExt cx="995363" cy="1343025"/>
            </a:xfrm>
            <a:grpFill/>
          </p:grpSpPr>
          <p:sp>
            <p:nvSpPr>
              <p:cNvPr id="39" name="Freeform 27"/>
              <p:cNvSpPr>
                <a:spLocks/>
              </p:cNvSpPr>
              <p:nvPr/>
            </p:nvSpPr>
            <p:spPr bwMode="auto">
              <a:xfrm>
                <a:off x="4811713" y="881063"/>
                <a:ext cx="995363" cy="1343025"/>
              </a:xfrm>
              <a:custGeom>
                <a:avLst/>
                <a:gdLst>
                  <a:gd name="T0" fmla="*/ 182 w 305"/>
                  <a:gd name="T1" fmla="*/ 412 h 412"/>
                  <a:gd name="T2" fmla="*/ 232 w 305"/>
                  <a:gd name="T3" fmla="*/ 189 h 412"/>
                  <a:gd name="T4" fmla="*/ 202 w 305"/>
                  <a:gd name="T5" fmla="*/ 76 h 412"/>
                  <a:gd name="T6" fmla="*/ 176 w 305"/>
                  <a:gd name="T7" fmla="*/ 155 h 412"/>
                  <a:gd name="T8" fmla="*/ 125 w 305"/>
                  <a:gd name="T9" fmla="*/ 0 h 412"/>
                  <a:gd name="T10" fmla="*/ 65 w 305"/>
                  <a:gd name="T11" fmla="*/ 209 h 412"/>
                  <a:gd name="T12" fmla="*/ 126 w 305"/>
                  <a:gd name="T13" fmla="*/ 412 h 412"/>
                  <a:gd name="T14" fmla="*/ 125 w 305"/>
                  <a:gd name="T15" fmla="*/ 325 h 412"/>
                  <a:gd name="T16" fmla="*/ 157 w 305"/>
                  <a:gd name="T17" fmla="*/ 252 h 412"/>
                  <a:gd name="T18" fmla="*/ 184 w 305"/>
                  <a:gd name="T19" fmla="*/ 321 h 412"/>
                  <a:gd name="T20" fmla="*/ 182 w 305"/>
                  <a:gd name="T21" fmla="*/ 41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412">
                    <a:moveTo>
                      <a:pt x="182" y="412"/>
                    </a:moveTo>
                    <a:cubicBezTo>
                      <a:pt x="268" y="391"/>
                      <a:pt x="305" y="283"/>
                      <a:pt x="232" y="189"/>
                    </a:cubicBezTo>
                    <a:cubicBezTo>
                      <a:pt x="182" y="124"/>
                      <a:pt x="202" y="76"/>
                      <a:pt x="202" y="76"/>
                    </a:cubicBezTo>
                    <a:cubicBezTo>
                      <a:pt x="202" y="76"/>
                      <a:pt x="178" y="113"/>
                      <a:pt x="176" y="155"/>
                    </a:cubicBezTo>
                    <a:cubicBezTo>
                      <a:pt x="167" y="92"/>
                      <a:pt x="148" y="26"/>
                      <a:pt x="125" y="0"/>
                    </a:cubicBezTo>
                    <a:cubicBezTo>
                      <a:pt x="125" y="27"/>
                      <a:pt x="141" y="111"/>
                      <a:pt x="65" y="209"/>
                    </a:cubicBezTo>
                    <a:cubicBezTo>
                      <a:pt x="0" y="292"/>
                      <a:pt x="33" y="400"/>
                      <a:pt x="126" y="412"/>
                    </a:cubicBezTo>
                    <a:cubicBezTo>
                      <a:pt x="113" y="389"/>
                      <a:pt x="93" y="365"/>
                      <a:pt x="125" y="325"/>
                    </a:cubicBezTo>
                    <a:cubicBezTo>
                      <a:pt x="154" y="291"/>
                      <a:pt x="157" y="252"/>
                      <a:pt x="157" y="252"/>
                    </a:cubicBezTo>
                    <a:cubicBezTo>
                      <a:pt x="157" y="252"/>
                      <a:pt x="156" y="283"/>
                      <a:pt x="184" y="321"/>
                    </a:cubicBezTo>
                    <a:cubicBezTo>
                      <a:pt x="203" y="347"/>
                      <a:pt x="202" y="355"/>
                      <a:pt x="182" y="4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40" name="Freeform 29"/>
              <p:cNvSpPr>
                <a:spLocks/>
              </p:cNvSpPr>
              <p:nvPr/>
            </p:nvSpPr>
            <p:spPr bwMode="auto">
              <a:xfrm>
                <a:off x="5194300" y="1946275"/>
                <a:ext cx="247650" cy="277813"/>
              </a:xfrm>
              <a:custGeom>
                <a:avLst/>
                <a:gdLst>
                  <a:gd name="T0" fmla="*/ 65 w 76"/>
                  <a:gd name="T1" fmla="*/ 85 h 85"/>
                  <a:gd name="T2" fmla="*/ 53 w 76"/>
                  <a:gd name="T3" fmla="*/ 37 h 85"/>
                  <a:gd name="T4" fmla="*/ 37 w 76"/>
                  <a:gd name="T5" fmla="*/ 0 h 85"/>
                  <a:gd name="T6" fmla="*/ 19 w 76"/>
                  <a:gd name="T7" fmla="*/ 40 h 85"/>
                  <a:gd name="T8" fmla="*/ 9 w 76"/>
                  <a:gd name="T9" fmla="*/ 85 h 85"/>
                  <a:gd name="T10" fmla="*/ 65 w 76"/>
                  <a:gd name="T11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5">
                    <a:moveTo>
                      <a:pt x="65" y="85"/>
                    </a:moveTo>
                    <a:cubicBezTo>
                      <a:pt x="76" y="54"/>
                      <a:pt x="63" y="51"/>
                      <a:pt x="53" y="37"/>
                    </a:cubicBezTo>
                    <a:cubicBezTo>
                      <a:pt x="36" y="17"/>
                      <a:pt x="37" y="0"/>
                      <a:pt x="37" y="0"/>
                    </a:cubicBezTo>
                    <a:cubicBezTo>
                      <a:pt x="37" y="0"/>
                      <a:pt x="35" y="21"/>
                      <a:pt x="19" y="40"/>
                    </a:cubicBezTo>
                    <a:cubicBezTo>
                      <a:pt x="0" y="61"/>
                      <a:pt x="2" y="73"/>
                      <a:pt x="9" y="85"/>
                    </a:cubicBezTo>
                    <a:lnTo>
                      <a:pt x="65" y="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36" name="Gruppieren 35"/>
            <p:cNvGrpSpPr/>
            <p:nvPr/>
          </p:nvGrpSpPr>
          <p:grpSpPr>
            <a:xfrm>
              <a:off x="4811713" y="714375"/>
              <a:ext cx="995363" cy="1509713"/>
              <a:chOff x="4811713" y="714375"/>
              <a:chExt cx="995363" cy="1509713"/>
            </a:xfrm>
            <a:grpFill/>
          </p:grpSpPr>
          <p:sp>
            <p:nvSpPr>
              <p:cNvPr id="37" name="Freeform 28"/>
              <p:cNvSpPr>
                <a:spLocks/>
              </p:cNvSpPr>
              <p:nvPr/>
            </p:nvSpPr>
            <p:spPr bwMode="auto">
              <a:xfrm>
                <a:off x="5024438" y="1543050"/>
                <a:ext cx="563563" cy="681038"/>
              </a:xfrm>
              <a:custGeom>
                <a:avLst/>
                <a:gdLst>
                  <a:gd name="T0" fmla="*/ 117 w 173"/>
                  <a:gd name="T1" fmla="*/ 209 h 209"/>
                  <a:gd name="T2" fmla="*/ 132 w 173"/>
                  <a:gd name="T3" fmla="*/ 91 h 209"/>
                  <a:gd name="T4" fmla="*/ 114 w 173"/>
                  <a:gd name="T5" fmla="*/ 31 h 209"/>
                  <a:gd name="T6" fmla="*/ 99 w 173"/>
                  <a:gd name="T7" fmla="*/ 72 h 209"/>
                  <a:gd name="T8" fmla="*/ 80 w 173"/>
                  <a:gd name="T9" fmla="*/ 0 h 209"/>
                  <a:gd name="T10" fmla="*/ 36 w 173"/>
                  <a:gd name="T11" fmla="*/ 101 h 209"/>
                  <a:gd name="T12" fmla="*/ 61 w 173"/>
                  <a:gd name="T13" fmla="*/ 209 h 209"/>
                  <a:gd name="T14" fmla="*/ 71 w 173"/>
                  <a:gd name="T15" fmla="*/ 164 h 209"/>
                  <a:gd name="T16" fmla="*/ 89 w 173"/>
                  <a:gd name="T17" fmla="*/ 124 h 209"/>
                  <a:gd name="T18" fmla="*/ 104 w 173"/>
                  <a:gd name="T19" fmla="*/ 161 h 209"/>
                  <a:gd name="T20" fmla="*/ 117 w 173"/>
                  <a:gd name="T21" fmla="*/ 20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3" h="209">
                    <a:moveTo>
                      <a:pt x="117" y="209"/>
                    </a:moveTo>
                    <a:cubicBezTo>
                      <a:pt x="155" y="188"/>
                      <a:pt x="173" y="141"/>
                      <a:pt x="132" y="91"/>
                    </a:cubicBezTo>
                    <a:cubicBezTo>
                      <a:pt x="103" y="56"/>
                      <a:pt x="114" y="31"/>
                      <a:pt x="114" y="31"/>
                    </a:cubicBezTo>
                    <a:cubicBezTo>
                      <a:pt x="114" y="31"/>
                      <a:pt x="100" y="50"/>
                      <a:pt x="99" y="72"/>
                    </a:cubicBezTo>
                    <a:cubicBezTo>
                      <a:pt x="94" y="39"/>
                      <a:pt x="89" y="23"/>
                      <a:pt x="80" y="0"/>
                    </a:cubicBezTo>
                    <a:cubicBezTo>
                      <a:pt x="80" y="14"/>
                      <a:pt x="80" y="49"/>
                      <a:pt x="36" y="101"/>
                    </a:cubicBezTo>
                    <a:cubicBezTo>
                      <a:pt x="0" y="146"/>
                      <a:pt x="35" y="199"/>
                      <a:pt x="61" y="209"/>
                    </a:cubicBezTo>
                    <a:cubicBezTo>
                      <a:pt x="54" y="197"/>
                      <a:pt x="52" y="185"/>
                      <a:pt x="71" y="164"/>
                    </a:cubicBezTo>
                    <a:cubicBezTo>
                      <a:pt x="87" y="145"/>
                      <a:pt x="89" y="124"/>
                      <a:pt x="89" y="124"/>
                    </a:cubicBezTo>
                    <a:cubicBezTo>
                      <a:pt x="89" y="124"/>
                      <a:pt x="88" y="141"/>
                      <a:pt x="104" y="161"/>
                    </a:cubicBezTo>
                    <a:cubicBezTo>
                      <a:pt x="115" y="175"/>
                      <a:pt x="128" y="179"/>
                      <a:pt x="117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38" name="Freeform 30"/>
              <p:cNvSpPr>
                <a:spLocks/>
              </p:cNvSpPr>
              <p:nvPr/>
            </p:nvSpPr>
            <p:spPr bwMode="auto">
              <a:xfrm>
                <a:off x="4811713" y="714375"/>
                <a:ext cx="995363" cy="1509713"/>
              </a:xfrm>
              <a:custGeom>
                <a:avLst/>
                <a:gdLst>
                  <a:gd name="T0" fmla="*/ 248 w 305"/>
                  <a:gd name="T1" fmla="*/ 227 h 463"/>
                  <a:gd name="T2" fmla="*/ 220 w 305"/>
                  <a:gd name="T3" fmla="*/ 135 h 463"/>
                  <a:gd name="T4" fmla="*/ 220 w 305"/>
                  <a:gd name="T5" fmla="*/ 135 h 463"/>
                  <a:gd name="T6" fmla="*/ 185 w 305"/>
                  <a:gd name="T7" fmla="*/ 117 h 463"/>
                  <a:gd name="T8" fmla="*/ 180 w 305"/>
                  <a:gd name="T9" fmla="*/ 126 h 463"/>
                  <a:gd name="T10" fmla="*/ 140 w 305"/>
                  <a:gd name="T11" fmla="*/ 38 h 463"/>
                  <a:gd name="T12" fmla="*/ 105 w 305"/>
                  <a:gd name="T13" fmla="*/ 0 h 463"/>
                  <a:gd name="T14" fmla="*/ 105 w 305"/>
                  <a:gd name="T15" fmla="*/ 51 h 463"/>
                  <a:gd name="T16" fmla="*/ 105 w 305"/>
                  <a:gd name="T17" fmla="*/ 65 h 463"/>
                  <a:gd name="T18" fmla="*/ 49 w 305"/>
                  <a:gd name="T19" fmla="*/ 248 h 463"/>
                  <a:gd name="T20" fmla="*/ 21 w 305"/>
                  <a:gd name="T21" fmla="*/ 406 h 463"/>
                  <a:gd name="T22" fmla="*/ 68 w 305"/>
                  <a:gd name="T23" fmla="*/ 463 h 463"/>
                  <a:gd name="T24" fmla="*/ 126 w 305"/>
                  <a:gd name="T25" fmla="*/ 463 h 463"/>
                  <a:gd name="T26" fmla="*/ 65 w 305"/>
                  <a:gd name="T27" fmla="*/ 260 h 463"/>
                  <a:gd name="T28" fmla="*/ 125 w 305"/>
                  <a:gd name="T29" fmla="*/ 51 h 463"/>
                  <a:gd name="T30" fmla="*/ 176 w 305"/>
                  <a:gd name="T31" fmla="*/ 206 h 463"/>
                  <a:gd name="T32" fmla="*/ 202 w 305"/>
                  <a:gd name="T33" fmla="*/ 127 h 463"/>
                  <a:gd name="T34" fmla="*/ 232 w 305"/>
                  <a:gd name="T35" fmla="*/ 240 h 463"/>
                  <a:gd name="T36" fmla="*/ 182 w 305"/>
                  <a:gd name="T37" fmla="*/ 463 h 463"/>
                  <a:gd name="T38" fmla="*/ 231 w 305"/>
                  <a:gd name="T39" fmla="*/ 463 h 463"/>
                  <a:gd name="T40" fmla="*/ 283 w 305"/>
                  <a:gd name="T41" fmla="*/ 395 h 463"/>
                  <a:gd name="T42" fmla="*/ 248 w 305"/>
                  <a:gd name="T43" fmla="*/ 227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5" h="463">
                    <a:moveTo>
                      <a:pt x="248" y="227"/>
                    </a:moveTo>
                    <a:cubicBezTo>
                      <a:pt x="207" y="174"/>
                      <a:pt x="220" y="136"/>
                      <a:pt x="220" y="135"/>
                    </a:cubicBezTo>
                    <a:cubicBezTo>
                      <a:pt x="220" y="135"/>
                      <a:pt x="220" y="135"/>
                      <a:pt x="220" y="135"/>
                    </a:cubicBezTo>
                    <a:cubicBezTo>
                      <a:pt x="185" y="117"/>
                      <a:pt x="185" y="117"/>
                      <a:pt x="185" y="117"/>
                    </a:cubicBezTo>
                    <a:cubicBezTo>
                      <a:pt x="185" y="117"/>
                      <a:pt x="182" y="120"/>
                      <a:pt x="180" y="126"/>
                    </a:cubicBezTo>
                    <a:cubicBezTo>
                      <a:pt x="170" y="92"/>
                      <a:pt x="157" y="57"/>
                      <a:pt x="140" y="38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05" y="51"/>
                      <a:pt x="105" y="51"/>
                      <a:pt x="105" y="51"/>
                    </a:cubicBezTo>
                    <a:cubicBezTo>
                      <a:pt x="105" y="55"/>
                      <a:pt x="105" y="60"/>
                      <a:pt x="105" y="65"/>
                    </a:cubicBezTo>
                    <a:cubicBezTo>
                      <a:pt x="107" y="98"/>
                      <a:pt x="111" y="167"/>
                      <a:pt x="49" y="248"/>
                    </a:cubicBezTo>
                    <a:cubicBezTo>
                      <a:pt x="11" y="295"/>
                      <a:pt x="1" y="356"/>
                      <a:pt x="21" y="406"/>
                    </a:cubicBezTo>
                    <a:cubicBezTo>
                      <a:pt x="31" y="430"/>
                      <a:pt x="48" y="450"/>
                      <a:pt x="68" y="463"/>
                    </a:cubicBezTo>
                    <a:cubicBezTo>
                      <a:pt x="126" y="463"/>
                      <a:pt x="126" y="463"/>
                      <a:pt x="126" y="463"/>
                    </a:cubicBezTo>
                    <a:cubicBezTo>
                      <a:pt x="33" y="451"/>
                      <a:pt x="0" y="342"/>
                      <a:pt x="65" y="260"/>
                    </a:cubicBezTo>
                    <a:cubicBezTo>
                      <a:pt x="141" y="162"/>
                      <a:pt x="125" y="78"/>
                      <a:pt x="125" y="51"/>
                    </a:cubicBezTo>
                    <a:cubicBezTo>
                      <a:pt x="148" y="77"/>
                      <a:pt x="167" y="143"/>
                      <a:pt x="176" y="206"/>
                    </a:cubicBezTo>
                    <a:cubicBezTo>
                      <a:pt x="178" y="164"/>
                      <a:pt x="202" y="127"/>
                      <a:pt x="202" y="127"/>
                    </a:cubicBezTo>
                    <a:cubicBezTo>
                      <a:pt x="202" y="127"/>
                      <a:pt x="182" y="175"/>
                      <a:pt x="232" y="240"/>
                    </a:cubicBezTo>
                    <a:cubicBezTo>
                      <a:pt x="305" y="334"/>
                      <a:pt x="268" y="442"/>
                      <a:pt x="182" y="463"/>
                    </a:cubicBezTo>
                    <a:cubicBezTo>
                      <a:pt x="231" y="463"/>
                      <a:pt x="231" y="463"/>
                      <a:pt x="231" y="463"/>
                    </a:cubicBezTo>
                    <a:cubicBezTo>
                      <a:pt x="255" y="447"/>
                      <a:pt x="273" y="424"/>
                      <a:pt x="283" y="395"/>
                    </a:cubicBezTo>
                    <a:cubicBezTo>
                      <a:pt x="302" y="341"/>
                      <a:pt x="289" y="280"/>
                      <a:pt x="248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sp>
        <p:nvSpPr>
          <p:cNvPr id="46" name="Textfeld 45"/>
          <p:cNvSpPr txBox="1"/>
          <p:nvPr/>
        </p:nvSpPr>
        <p:spPr>
          <a:xfrm>
            <a:off x="4676910" y="2051190"/>
            <a:ext cx="1028628" cy="234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Firewall</a:t>
            </a:r>
            <a:endParaRPr lang="de-DE" sz="1200" dirty="0"/>
          </a:p>
        </p:txBody>
      </p:sp>
      <p:sp>
        <p:nvSpPr>
          <p:cNvPr id="47" name="Textfeld 46"/>
          <p:cNvSpPr txBox="1"/>
          <p:nvPr/>
        </p:nvSpPr>
        <p:spPr>
          <a:xfrm>
            <a:off x="6257192" y="2034801"/>
            <a:ext cx="984541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Industrie PC</a:t>
            </a:r>
            <a:endParaRPr lang="de-DE" sz="1200" dirty="0"/>
          </a:p>
        </p:txBody>
      </p:sp>
      <p:sp>
        <p:nvSpPr>
          <p:cNvPr id="48" name="Textfeld 47"/>
          <p:cNvSpPr txBox="1"/>
          <p:nvPr/>
        </p:nvSpPr>
        <p:spPr>
          <a:xfrm>
            <a:off x="4854274" y="4592386"/>
            <a:ext cx="689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sps</a:t>
            </a:r>
            <a:r>
              <a:rPr lang="de-DE" sz="1200" dirty="0" smtClean="0"/>
              <a:t> (1500)</a:t>
            </a:r>
            <a:endParaRPr lang="de-DE" sz="1200" dirty="0"/>
          </a:p>
        </p:txBody>
      </p:sp>
      <p:sp>
        <p:nvSpPr>
          <p:cNvPr id="49" name="Textfeld 48"/>
          <p:cNvSpPr txBox="1"/>
          <p:nvPr/>
        </p:nvSpPr>
        <p:spPr>
          <a:xfrm>
            <a:off x="3070071" y="4592386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pnbk</a:t>
            </a:r>
            <a:endParaRPr lang="de-DE" sz="1200" dirty="0"/>
          </a:p>
        </p:txBody>
      </p:sp>
      <p:sp>
        <p:nvSpPr>
          <p:cNvPr id="50" name="Textfeld 49"/>
          <p:cNvSpPr txBox="1"/>
          <p:nvPr/>
        </p:nvSpPr>
        <p:spPr>
          <a:xfrm>
            <a:off x="1643502" y="4592386"/>
            <a:ext cx="1272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opcgw</a:t>
            </a:r>
            <a:endParaRPr lang="de-DE" sz="1200" dirty="0"/>
          </a:p>
        </p:txBody>
      </p:sp>
      <p:sp>
        <p:nvSpPr>
          <p:cNvPr id="51" name="Textfeld 50"/>
          <p:cNvSpPr txBox="1"/>
          <p:nvPr/>
        </p:nvSpPr>
        <p:spPr>
          <a:xfrm>
            <a:off x="7666365" y="4592386"/>
            <a:ext cx="10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</a:t>
            </a:r>
            <a:r>
              <a:rPr lang="de-DE" sz="1200" dirty="0" err="1" smtClean="0"/>
              <a:t>hmi</a:t>
            </a:r>
            <a:endParaRPr lang="de-DE" sz="1200" dirty="0"/>
          </a:p>
        </p:txBody>
      </p:sp>
      <p:sp>
        <p:nvSpPr>
          <p:cNvPr id="52" name="Freeform 20"/>
          <p:cNvSpPr>
            <a:spLocks noEditPoints="1"/>
          </p:cNvSpPr>
          <p:nvPr/>
        </p:nvSpPr>
        <p:spPr bwMode="auto">
          <a:xfrm>
            <a:off x="2192851" y="3784057"/>
            <a:ext cx="218909" cy="753396"/>
          </a:xfrm>
          <a:custGeom>
            <a:avLst/>
            <a:gdLst>
              <a:gd name="T0" fmla="*/ 0 w 274"/>
              <a:gd name="T1" fmla="*/ 0 h 943"/>
              <a:gd name="T2" fmla="*/ 0 w 274"/>
              <a:gd name="T3" fmla="*/ 943 h 943"/>
              <a:gd name="T4" fmla="*/ 274 w 274"/>
              <a:gd name="T5" fmla="*/ 943 h 943"/>
              <a:gd name="T6" fmla="*/ 274 w 274"/>
              <a:gd name="T7" fmla="*/ 0 h 943"/>
              <a:gd name="T8" fmla="*/ 0 w 274"/>
              <a:gd name="T9" fmla="*/ 0 h 943"/>
              <a:gd name="T10" fmla="*/ 226 w 274"/>
              <a:gd name="T11" fmla="*/ 857 h 943"/>
              <a:gd name="T12" fmla="*/ 44 w 274"/>
              <a:gd name="T13" fmla="*/ 857 h 943"/>
              <a:gd name="T14" fmla="*/ 44 w 274"/>
              <a:gd name="T15" fmla="*/ 86 h 943"/>
              <a:gd name="T16" fmla="*/ 226 w 274"/>
              <a:gd name="T17" fmla="*/ 86 h 943"/>
              <a:gd name="T18" fmla="*/ 226 w 274"/>
              <a:gd name="T19" fmla="*/ 857 h 9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4" h="943">
                <a:moveTo>
                  <a:pt x="0" y="0"/>
                </a:moveTo>
                <a:lnTo>
                  <a:pt x="0" y="943"/>
                </a:lnTo>
                <a:lnTo>
                  <a:pt x="274" y="943"/>
                </a:lnTo>
                <a:lnTo>
                  <a:pt x="274" y="0"/>
                </a:lnTo>
                <a:lnTo>
                  <a:pt x="0" y="0"/>
                </a:lnTo>
                <a:close/>
                <a:moveTo>
                  <a:pt x="226" y="857"/>
                </a:moveTo>
                <a:lnTo>
                  <a:pt x="44" y="857"/>
                </a:lnTo>
                <a:lnTo>
                  <a:pt x="44" y="86"/>
                </a:lnTo>
                <a:lnTo>
                  <a:pt x="226" y="86"/>
                </a:lnTo>
                <a:lnTo>
                  <a:pt x="226" y="85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Oval 21"/>
          <p:cNvSpPr>
            <a:spLocks noChangeArrowheads="1"/>
          </p:cNvSpPr>
          <p:nvPr/>
        </p:nvSpPr>
        <p:spPr bwMode="auto">
          <a:xfrm>
            <a:off x="2247978" y="3913485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4" name="Oval 22"/>
          <p:cNvSpPr>
            <a:spLocks noChangeArrowheads="1"/>
          </p:cNvSpPr>
          <p:nvPr/>
        </p:nvSpPr>
        <p:spPr bwMode="auto">
          <a:xfrm>
            <a:off x="2279935" y="3913485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5" name="Oval 23"/>
          <p:cNvSpPr>
            <a:spLocks noChangeArrowheads="1"/>
          </p:cNvSpPr>
          <p:nvPr/>
        </p:nvSpPr>
        <p:spPr bwMode="auto">
          <a:xfrm>
            <a:off x="2247978" y="3941447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6" name="Oval 24"/>
          <p:cNvSpPr>
            <a:spLocks noChangeArrowheads="1"/>
          </p:cNvSpPr>
          <p:nvPr/>
        </p:nvSpPr>
        <p:spPr bwMode="auto">
          <a:xfrm>
            <a:off x="2279935" y="3941447"/>
            <a:ext cx="15180" cy="15179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7" name="Freeform 25"/>
          <p:cNvSpPr>
            <a:spLocks noEditPoints="1"/>
          </p:cNvSpPr>
          <p:nvPr/>
        </p:nvSpPr>
        <p:spPr bwMode="auto">
          <a:xfrm>
            <a:off x="2247978" y="4176335"/>
            <a:ext cx="108656" cy="166179"/>
          </a:xfrm>
          <a:custGeom>
            <a:avLst/>
            <a:gdLst>
              <a:gd name="T0" fmla="*/ 61 w 65"/>
              <a:gd name="T1" fmla="*/ 101 h 101"/>
              <a:gd name="T2" fmla="*/ 4 w 65"/>
              <a:gd name="T3" fmla="*/ 101 h 101"/>
              <a:gd name="T4" fmla="*/ 0 w 65"/>
              <a:gd name="T5" fmla="*/ 97 h 101"/>
              <a:gd name="T6" fmla="*/ 0 w 65"/>
              <a:gd name="T7" fmla="*/ 4 h 101"/>
              <a:gd name="T8" fmla="*/ 4 w 65"/>
              <a:gd name="T9" fmla="*/ 0 h 101"/>
              <a:gd name="T10" fmla="*/ 61 w 65"/>
              <a:gd name="T11" fmla="*/ 0 h 101"/>
              <a:gd name="T12" fmla="*/ 65 w 65"/>
              <a:gd name="T13" fmla="*/ 4 h 101"/>
              <a:gd name="T14" fmla="*/ 65 w 65"/>
              <a:gd name="T15" fmla="*/ 97 h 101"/>
              <a:gd name="T16" fmla="*/ 61 w 65"/>
              <a:gd name="T17" fmla="*/ 101 h 101"/>
              <a:gd name="T18" fmla="*/ 8 w 65"/>
              <a:gd name="T19" fmla="*/ 93 h 101"/>
              <a:gd name="T20" fmla="*/ 57 w 65"/>
              <a:gd name="T21" fmla="*/ 93 h 101"/>
              <a:gd name="T22" fmla="*/ 57 w 65"/>
              <a:gd name="T23" fmla="*/ 8 h 101"/>
              <a:gd name="T24" fmla="*/ 8 w 65"/>
              <a:gd name="T25" fmla="*/ 8 h 101"/>
              <a:gd name="T26" fmla="*/ 8 w 65"/>
              <a:gd name="T27" fmla="*/ 9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5" h="101">
                <a:moveTo>
                  <a:pt x="61" y="101"/>
                </a:moveTo>
                <a:cubicBezTo>
                  <a:pt x="4" y="101"/>
                  <a:pt x="4" y="101"/>
                  <a:pt x="4" y="101"/>
                </a:cubicBezTo>
                <a:cubicBezTo>
                  <a:pt x="2" y="101"/>
                  <a:pt x="0" y="99"/>
                  <a:pt x="0" y="9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0"/>
                  <a:pt x="65" y="2"/>
                  <a:pt x="65" y="4"/>
                </a:cubicBezTo>
                <a:cubicBezTo>
                  <a:pt x="65" y="97"/>
                  <a:pt x="65" y="97"/>
                  <a:pt x="65" y="97"/>
                </a:cubicBezTo>
                <a:cubicBezTo>
                  <a:pt x="65" y="99"/>
                  <a:pt x="63" y="101"/>
                  <a:pt x="61" y="101"/>
                </a:cubicBezTo>
                <a:close/>
                <a:moveTo>
                  <a:pt x="8" y="93"/>
                </a:moveTo>
                <a:cubicBezTo>
                  <a:pt x="57" y="93"/>
                  <a:pt x="57" y="93"/>
                  <a:pt x="57" y="93"/>
                </a:cubicBezTo>
                <a:cubicBezTo>
                  <a:pt x="57" y="8"/>
                  <a:pt x="57" y="8"/>
                  <a:pt x="57" y="8"/>
                </a:cubicBezTo>
                <a:cubicBezTo>
                  <a:pt x="8" y="8"/>
                  <a:pt x="8" y="8"/>
                  <a:pt x="8" y="8"/>
                </a:cubicBezTo>
                <a:lnTo>
                  <a:pt x="8" y="9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8" name="Freeform 26"/>
          <p:cNvSpPr>
            <a:spLocks/>
          </p:cNvSpPr>
          <p:nvPr/>
        </p:nvSpPr>
        <p:spPr bwMode="auto">
          <a:xfrm>
            <a:off x="2259961" y="4218679"/>
            <a:ext cx="76698" cy="91878"/>
          </a:xfrm>
          <a:custGeom>
            <a:avLst/>
            <a:gdLst>
              <a:gd name="T0" fmla="*/ 96 w 96"/>
              <a:gd name="T1" fmla="*/ 0 h 115"/>
              <a:gd name="T2" fmla="*/ 25 w 96"/>
              <a:gd name="T3" fmla="*/ 0 h 115"/>
              <a:gd name="T4" fmla="*/ 25 w 96"/>
              <a:gd name="T5" fmla="*/ 23 h 115"/>
              <a:gd name="T6" fmla="*/ 10 w 96"/>
              <a:gd name="T7" fmla="*/ 23 h 115"/>
              <a:gd name="T8" fmla="*/ 10 w 96"/>
              <a:gd name="T9" fmla="*/ 37 h 115"/>
              <a:gd name="T10" fmla="*/ 0 w 96"/>
              <a:gd name="T11" fmla="*/ 37 h 115"/>
              <a:gd name="T12" fmla="*/ 0 w 96"/>
              <a:gd name="T13" fmla="*/ 81 h 115"/>
              <a:gd name="T14" fmla="*/ 10 w 96"/>
              <a:gd name="T15" fmla="*/ 81 h 115"/>
              <a:gd name="T16" fmla="*/ 10 w 96"/>
              <a:gd name="T17" fmla="*/ 93 h 115"/>
              <a:gd name="T18" fmla="*/ 25 w 96"/>
              <a:gd name="T19" fmla="*/ 93 h 115"/>
              <a:gd name="T20" fmla="*/ 25 w 96"/>
              <a:gd name="T21" fmla="*/ 115 h 115"/>
              <a:gd name="T22" fmla="*/ 96 w 96"/>
              <a:gd name="T23" fmla="*/ 115 h 115"/>
              <a:gd name="T24" fmla="*/ 96 w 96"/>
              <a:gd name="T2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6" h="115">
                <a:moveTo>
                  <a:pt x="96" y="0"/>
                </a:moveTo>
                <a:lnTo>
                  <a:pt x="25" y="0"/>
                </a:lnTo>
                <a:lnTo>
                  <a:pt x="25" y="23"/>
                </a:lnTo>
                <a:lnTo>
                  <a:pt x="10" y="23"/>
                </a:lnTo>
                <a:lnTo>
                  <a:pt x="10" y="37"/>
                </a:lnTo>
                <a:lnTo>
                  <a:pt x="0" y="37"/>
                </a:lnTo>
                <a:lnTo>
                  <a:pt x="0" y="81"/>
                </a:lnTo>
                <a:lnTo>
                  <a:pt x="10" y="81"/>
                </a:lnTo>
                <a:lnTo>
                  <a:pt x="10" y="93"/>
                </a:lnTo>
                <a:lnTo>
                  <a:pt x="25" y="93"/>
                </a:lnTo>
                <a:lnTo>
                  <a:pt x="25" y="115"/>
                </a:lnTo>
                <a:lnTo>
                  <a:pt x="96" y="115"/>
                </a:lnTo>
                <a:lnTo>
                  <a:pt x="9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9" name="Rectangle 27"/>
          <p:cNvSpPr>
            <a:spLocks noChangeArrowheads="1"/>
          </p:cNvSpPr>
          <p:nvPr/>
        </p:nvSpPr>
        <p:spPr bwMode="auto">
          <a:xfrm>
            <a:off x="2259961" y="4194710"/>
            <a:ext cx="7989" cy="34354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0" name="Rectangle 28"/>
          <p:cNvSpPr>
            <a:spLocks noChangeArrowheads="1"/>
          </p:cNvSpPr>
          <p:nvPr/>
        </p:nvSpPr>
        <p:spPr bwMode="auto">
          <a:xfrm>
            <a:off x="2259961" y="4302566"/>
            <a:ext cx="7989" cy="32756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Freeform 29"/>
          <p:cNvSpPr>
            <a:spLocks noEditPoints="1"/>
          </p:cNvSpPr>
          <p:nvPr/>
        </p:nvSpPr>
        <p:spPr bwMode="auto">
          <a:xfrm>
            <a:off x="2247978" y="3979797"/>
            <a:ext cx="108656" cy="165379"/>
          </a:xfrm>
          <a:custGeom>
            <a:avLst/>
            <a:gdLst>
              <a:gd name="T0" fmla="*/ 61 w 65"/>
              <a:gd name="T1" fmla="*/ 101 h 101"/>
              <a:gd name="T2" fmla="*/ 4 w 65"/>
              <a:gd name="T3" fmla="*/ 101 h 101"/>
              <a:gd name="T4" fmla="*/ 0 w 65"/>
              <a:gd name="T5" fmla="*/ 97 h 101"/>
              <a:gd name="T6" fmla="*/ 0 w 65"/>
              <a:gd name="T7" fmla="*/ 4 h 101"/>
              <a:gd name="T8" fmla="*/ 4 w 65"/>
              <a:gd name="T9" fmla="*/ 0 h 101"/>
              <a:gd name="T10" fmla="*/ 61 w 65"/>
              <a:gd name="T11" fmla="*/ 0 h 101"/>
              <a:gd name="T12" fmla="*/ 65 w 65"/>
              <a:gd name="T13" fmla="*/ 4 h 101"/>
              <a:gd name="T14" fmla="*/ 65 w 65"/>
              <a:gd name="T15" fmla="*/ 97 h 101"/>
              <a:gd name="T16" fmla="*/ 61 w 65"/>
              <a:gd name="T17" fmla="*/ 101 h 101"/>
              <a:gd name="T18" fmla="*/ 8 w 65"/>
              <a:gd name="T19" fmla="*/ 93 h 101"/>
              <a:gd name="T20" fmla="*/ 57 w 65"/>
              <a:gd name="T21" fmla="*/ 93 h 101"/>
              <a:gd name="T22" fmla="*/ 57 w 65"/>
              <a:gd name="T23" fmla="*/ 8 h 101"/>
              <a:gd name="T24" fmla="*/ 8 w 65"/>
              <a:gd name="T25" fmla="*/ 8 h 101"/>
              <a:gd name="T26" fmla="*/ 8 w 65"/>
              <a:gd name="T27" fmla="*/ 9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5" h="101">
                <a:moveTo>
                  <a:pt x="61" y="101"/>
                </a:moveTo>
                <a:cubicBezTo>
                  <a:pt x="4" y="101"/>
                  <a:pt x="4" y="101"/>
                  <a:pt x="4" y="101"/>
                </a:cubicBezTo>
                <a:cubicBezTo>
                  <a:pt x="2" y="101"/>
                  <a:pt x="0" y="99"/>
                  <a:pt x="0" y="9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0"/>
                  <a:pt x="65" y="2"/>
                  <a:pt x="65" y="4"/>
                </a:cubicBezTo>
                <a:cubicBezTo>
                  <a:pt x="65" y="97"/>
                  <a:pt x="65" y="97"/>
                  <a:pt x="65" y="97"/>
                </a:cubicBezTo>
                <a:cubicBezTo>
                  <a:pt x="65" y="99"/>
                  <a:pt x="63" y="101"/>
                  <a:pt x="61" y="101"/>
                </a:cubicBezTo>
                <a:close/>
                <a:moveTo>
                  <a:pt x="8" y="93"/>
                </a:moveTo>
                <a:cubicBezTo>
                  <a:pt x="57" y="93"/>
                  <a:pt x="57" y="93"/>
                  <a:pt x="57" y="93"/>
                </a:cubicBezTo>
                <a:cubicBezTo>
                  <a:pt x="57" y="8"/>
                  <a:pt x="57" y="8"/>
                  <a:pt x="57" y="8"/>
                </a:cubicBezTo>
                <a:cubicBezTo>
                  <a:pt x="8" y="8"/>
                  <a:pt x="8" y="8"/>
                  <a:pt x="8" y="8"/>
                </a:cubicBezTo>
                <a:lnTo>
                  <a:pt x="8" y="9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Freeform 30"/>
          <p:cNvSpPr>
            <a:spLocks/>
          </p:cNvSpPr>
          <p:nvPr/>
        </p:nvSpPr>
        <p:spPr bwMode="auto">
          <a:xfrm>
            <a:off x="2259961" y="4014150"/>
            <a:ext cx="76698" cy="91878"/>
          </a:xfrm>
          <a:custGeom>
            <a:avLst/>
            <a:gdLst>
              <a:gd name="T0" fmla="*/ 96 w 96"/>
              <a:gd name="T1" fmla="*/ 0 h 115"/>
              <a:gd name="T2" fmla="*/ 25 w 96"/>
              <a:gd name="T3" fmla="*/ 0 h 115"/>
              <a:gd name="T4" fmla="*/ 25 w 96"/>
              <a:gd name="T5" fmla="*/ 22 h 115"/>
              <a:gd name="T6" fmla="*/ 10 w 96"/>
              <a:gd name="T7" fmla="*/ 22 h 115"/>
              <a:gd name="T8" fmla="*/ 10 w 96"/>
              <a:gd name="T9" fmla="*/ 37 h 115"/>
              <a:gd name="T10" fmla="*/ 0 w 96"/>
              <a:gd name="T11" fmla="*/ 37 h 115"/>
              <a:gd name="T12" fmla="*/ 0 w 96"/>
              <a:gd name="T13" fmla="*/ 80 h 115"/>
              <a:gd name="T14" fmla="*/ 10 w 96"/>
              <a:gd name="T15" fmla="*/ 80 h 115"/>
              <a:gd name="T16" fmla="*/ 10 w 96"/>
              <a:gd name="T17" fmla="*/ 92 h 115"/>
              <a:gd name="T18" fmla="*/ 25 w 96"/>
              <a:gd name="T19" fmla="*/ 92 h 115"/>
              <a:gd name="T20" fmla="*/ 25 w 96"/>
              <a:gd name="T21" fmla="*/ 115 h 115"/>
              <a:gd name="T22" fmla="*/ 96 w 96"/>
              <a:gd name="T23" fmla="*/ 115 h 115"/>
              <a:gd name="T24" fmla="*/ 96 w 96"/>
              <a:gd name="T2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6" h="115">
                <a:moveTo>
                  <a:pt x="96" y="0"/>
                </a:moveTo>
                <a:lnTo>
                  <a:pt x="25" y="0"/>
                </a:lnTo>
                <a:lnTo>
                  <a:pt x="25" y="22"/>
                </a:lnTo>
                <a:lnTo>
                  <a:pt x="10" y="22"/>
                </a:lnTo>
                <a:lnTo>
                  <a:pt x="10" y="37"/>
                </a:lnTo>
                <a:lnTo>
                  <a:pt x="0" y="37"/>
                </a:lnTo>
                <a:lnTo>
                  <a:pt x="0" y="80"/>
                </a:lnTo>
                <a:lnTo>
                  <a:pt x="10" y="80"/>
                </a:lnTo>
                <a:lnTo>
                  <a:pt x="10" y="92"/>
                </a:lnTo>
                <a:lnTo>
                  <a:pt x="25" y="92"/>
                </a:lnTo>
                <a:lnTo>
                  <a:pt x="25" y="115"/>
                </a:lnTo>
                <a:lnTo>
                  <a:pt x="96" y="115"/>
                </a:lnTo>
                <a:lnTo>
                  <a:pt x="9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2259961" y="3989383"/>
            <a:ext cx="7989" cy="34354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Rectangle 32"/>
          <p:cNvSpPr>
            <a:spLocks noChangeArrowheads="1"/>
          </p:cNvSpPr>
          <p:nvPr/>
        </p:nvSpPr>
        <p:spPr bwMode="auto">
          <a:xfrm>
            <a:off x="2259961" y="4097240"/>
            <a:ext cx="7989" cy="33555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65" name="Gruppieren 64"/>
          <p:cNvGrpSpPr/>
          <p:nvPr/>
        </p:nvGrpSpPr>
        <p:grpSpPr>
          <a:xfrm>
            <a:off x="4683365" y="699511"/>
            <a:ext cx="1022173" cy="555450"/>
            <a:chOff x="4232144" y="699510"/>
            <a:chExt cx="1208293" cy="656587"/>
          </a:xfrm>
        </p:grpSpPr>
        <p:sp>
          <p:nvSpPr>
            <p:cNvPr id="66" name="Rechteck 65"/>
            <p:cNvSpPr/>
            <p:nvPr/>
          </p:nvSpPr>
          <p:spPr bwMode="auto">
            <a:xfrm>
              <a:off x="4232144" y="699510"/>
              <a:ext cx="1208293" cy="656587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67" name="Textfeld 66"/>
            <p:cNvSpPr txBox="1"/>
            <p:nvPr/>
          </p:nvSpPr>
          <p:spPr>
            <a:xfrm>
              <a:off x="4232144" y="858526"/>
              <a:ext cx="1199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00" dirty="0" err="1" smtClean="0">
                  <a:solidFill>
                    <a:schemeClr val="bg1"/>
                  </a:solidFill>
                </a:rPr>
                <a:t>SiLab</a:t>
              </a:r>
              <a:endParaRPr lang="de-DE" sz="16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68" name="Gerader Verbinder 67"/>
          <p:cNvCxnSpPr>
            <a:stCxn id="66" idx="2"/>
          </p:cNvCxnSpPr>
          <p:nvPr/>
        </p:nvCxnSpPr>
        <p:spPr bwMode="auto">
          <a:xfrm flipH="1">
            <a:off x="5190933" y="1254961"/>
            <a:ext cx="3519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9" name="Gruppieren 68"/>
          <p:cNvGrpSpPr/>
          <p:nvPr/>
        </p:nvGrpSpPr>
        <p:grpSpPr>
          <a:xfrm>
            <a:off x="4691417" y="2523656"/>
            <a:ext cx="1007082" cy="275854"/>
            <a:chOff x="320159" y="1628800"/>
            <a:chExt cx="2131122" cy="668505"/>
          </a:xfrm>
        </p:grpSpPr>
        <p:grpSp>
          <p:nvGrpSpPr>
            <p:cNvPr id="70" name="Gruppieren 69"/>
            <p:cNvGrpSpPr/>
            <p:nvPr/>
          </p:nvGrpSpPr>
          <p:grpSpPr>
            <a:xfrm>
              <a:off x="425284" y="2152569"/>
              <a:ext cx="1920872" cy="73211"/>
              <a:chOff x="417519" y="2152569"/>
              <a:chExt cx="1920872" cy="73211"/>
            </a:xfrm>
          </p:grpSpPr>
          <p:sp>
            <p:nvSpPr>
              <p:cNvPr id="73" name="Freeform 44"/>
              <p:cNvSpPr>
                <a:spLocks/>
              </p:cNvSpPr>
              <p:nvPr/>
            </p:nvSpPr>
            <p:spPr bwMode="auto">
              <a:xfrm>
                <a:off x="1131063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4" name="Freeform 45"/>
              <p:cNvSpPr>
                <a:spLocks/>
              </p:cNvSpPr>
              <p:nvPr/>
            </p:nvSpPr>
            <p:spPr bwMode="auto">
              <a:xfrm>
                <a:off x="1231890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5" name="Freeform 46"/>
              <p:cNvSpPr>
                <a:spLocks/>
              </p:cNvSpPr>
              <p:nvPr/>
            </p:nvSpPr>
            <p:spPr bwMode="auto">
              <a:xfrm>
                <a:off x="1332717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6" name="Freeform 47"/>
              <p:cNvSpPr>
                <a:spLocks/>
              </p:cNvSpPr>
              <p:nvPr/>
            </p:nvSpPr>
            <p:spPr bwMode="auto">
              <a:xfrm>
                <a:off x="1436129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7" name="Rectangle 48"/>
              <p:cNvSpPr>
                <a:spLocks noChangeArrowheads="1"/>
              </p:cNvSpPr>
              <p:nvPr/>
            </p:nvSpPr>
            <p:spPr bwMode="auto">
              <a:xfrm>
                <a:off x="1207760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8" name="Rectangle 49"/>
              <p:cNvSpPr>
                <a:spLocks noChangeArrowheads="1"/>
              </p:cNvSpPr>
              <p:nvPr/>
            </p:nvSpPr>
            <p:spPr bwMode="auto">
              <a:xfrm>
                <a:off x="1308587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79" name="Rectangle 50"/>
              <p:cNvSpPr>
                <a:spLocks noChangeArrowheads="1"/>
              </p:cNvSpPr>
              <p:nvPr/>
            </p:nvSpPr>
            <p:spPr bwMode="auto">
              <a:xfrm>
                <a:off x="1411999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0" name="Freeform 58"/>
              <p:cNvSpPr>
                <a:spLocks/>
              </p:cNvSpPr>
              <p:nvPr/>
            </p:nvSpPr>
            <p:spPr bwMode="auto">
              <a:xfrm>
                <a:off x="1539541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1" name="Freeform 59"/>
              <p:cNvSpPr>
                <a:spLocks/>
              </p:cNvSpPr>
              <p:nvPr/>
            </p:nvSpPr>
            <p:spPr bwMode="auto">
              <a:xfrm>
                <a:off x="164036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2" name="Freeform 60"/>
              <p:cNvSpPr>
                <a:spLocks/>
              </p:cNvSpPr>
              <p:nvPr/>
            </p:nvSpPr>
            <p:spPr bwMode="auto">
              <a:xfrm>
                <a:off x="1741195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3" name="Freeform 61"/>
              <p:cNvSpPr>
                <a:spLocks/>
              </p:cNvSpPr>
              <p:nvPr/>
            </p:nvSpPr>
            <p:spPr bwMode="auto">
              <a:xfrm>
                <a:off x="1843746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4" name="Rectangle 62"/>
              <p:cNvSpPr>
                <a:spLocks noChangeArrowheads="1"/>
              </p:cNvSpPr>
              <p:nvPr/>
            </p:nvSpPr>
            <p:spPr bwMode="auto">
              <a:xfrm>
                <a:off x="161623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5" name="Rectangle 63"/>
              <p:cNvSpPr>
                <a:spLocks noChangeArrowheads="1"/>
              </p:cNvSpPr>
              <p:nvPr/>
            </p:nvSpPr>
            <p:spPr bwMode="auto">
              <a:xfrm>
                <a:off x="171706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6" name="Rectangle 64"/>
              <p:cNvSpPr>
                <a:spLocks noChangeArrowheads="1"/>
              </p:cNvSpPr>
              <p:nvPr/>
            </p:nvSpPr>
            <p:spPr bwMode="auto">
              <a:xfrm>
                <a:off x="1819616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7" name="Freeform 72"/>
              <p:cNvSpPr>
                <a:spLocks/>
              </p:cNvSpPr>
              <p:nvPr/>
            </p:nvSpPr>
            <p:spPr bwMode="auto">
              <a:xfrm>
                <a:off x="1947158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9 w 98"/>
                  <a:gd name="T5" fmla="*/ 62 h 84"/>
                  <a:gd name="T6" fmla="*/ 19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9" y="62"/>
                    </a:lnTo>
                    <a:lnTo>
                      <a:pt x="19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8" name="Freeform 73"/>
              <p:cNvSpPr>
                <a:spLocks/>
              </p:cNvSpPr>
              <p:nvPr/>
            </p:nvSpPr>
            <p:spPr bwMode="auto">
              <a:xfrm>
                <a:off x="2047985" y="2153392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89" name="Freeform 74"/>
              <p:cNvSpPr>
                <a:spLocks/>
              </p:cNvSpPr>
              <p:nvPr/>
            </p:nvSpPr>
            <p:spPr bwMode="auto">
              <a:xfrm>
                <a:off x="2148812" y="2153392"/>
                <a:ext cx="86176" cy="72388"/>
              </a:xfrm>
              <a:custGeom>
                <a:avLst/>
                <a:gdLst>
                  <a:gd name="T0" fmla="*/ 0 w 100"/>
                  <a:gd name="T1" fmla="*/ 0 h 84"/>
                  <a:gd name="T2" fmla="*/ 0 w 100"/>
                  <a:gd name="T3" fmla="*/ 62 h 84"/>
                  <a:gd name="T4" fmla="*/ 20 w 100"/>
                  <a:gd name="T5" fmla="*/ 62 h 84"/>
                  <a:gd name="T6" fmla="*/ 20 w 100"/>
                  <a:gd name="T7" fmla="*/ 74 h 84"/>
                  <a:gd name="T8" fmla="*/ 32 w 100"/>
                  <a:gd name="T9" fmla="*/ 74 h 84"/>
                  <a:gd name="T10" fmla="*/ 32 w 100"/>
                  <a:gd name="T11" fmla="*/ 84 h 84"/>
                  <a:gd name="T12" fmla="*/ 69 w 100"/>
                  <a:gd name="T13" fmla="*/ 84 h 84"/>
                  <a:gd name="T14" fmla="*/ 69 w 100"/>
                  <a:gd name="T15" fmla="*/ 74 h 84"/>
                  <a:gd name="T16" fmla="*/ 82 w 100"/>
                  <a:gd name="T17" fmla="*/ 74 h 84"/>
                  <a:gd name="T18" fmla="*/ 82 w 100"/>
                  <a:gd name="T19" fmla="*/ 62 h 84"/>
                  <a:gd name="T20" fmla="*/ 100 w 100"/>
                  <a:gd name="T21" fmla="*/ 62 h 84"/>
                  <a:gd name="T22" fmla="*/ 100 w 100"/>
                  <a:gd name="T23" fmla="*/ 0 h 84"/>
                  <a:gd name="T24" fmla="*/ 0 w 100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0" h="84">
                    <a:moveTo>
                      <a:pt x="0" y="0"/>
                    </a:moveTo>
                    <a:lnTo>
                      <a:pt x="0" y="62"/>
                    </a:lnTo>
                    <a:lnTo>
                      <a:pt x="20" y="62"/>
                    </a:lnTo>
                    <a:lnTo>
                      <a:pt x="20" y="74"/>
                    </a:lnTo>
                    <a:lnTo>
                      <a:pt x="32" y="74"/>
                    </a:lnTo>
                    <a:lnTo>
                      <a:pt x="32" y="84"/>
                    </a:lnTo>
                    <a:lnTo>
                      <a:pt x="69" y="84"/>
                    </a:lnTo>
                    <a:lnTo>
                      <a:pt x="69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0" y="62"/>
                    </a:lnTo>
                    <a:lnTo>
                      <a:pt x="1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0" name="Freeform 75"/>
              <p:cNvSpPr>
                <a:spLocks/>
              </p:cNvSpPr>
              <p:nvPr/>
            </p:nvSpPr>
            <p:spPr bwMode="auto">
              <a:xfrm>
                <a:off x="2251354" y="2153392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1" name="Rectangle 76"/>
              <p:cNvSpPr>
                <a:spLocks noChangeArrowheads="1"/>
              </p:cNvSpPr>
              <p:nvPr/>
            </p:nvSpPr>
            <p:spPr bwMode="auto">
              <a:xfrm>
                <a:off x="2023855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2" name="Rectangle 77"/>
              <p:cNvSpPr>
                <a:spLocks noChangeArrowheads="1"/>
              </p:cNvSpPr>
              <p:nvPr/>
            </p:nvSpPr>
            <p:spPr bwMode="auto">
              <a:xfrm>
                <a:off x="2124682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3" name="Rectangle 78"/>
              <p:cNvSpPr>
                <a:spLocks noChangeArrowheads="1"/>
              </p:cNvSpPr>
              <p:nvPr/>
            </p:nvSpPr>
            <p:spPr bwMode="auto">
              <a:xfrm>
                <a:off x="22272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4" name="Freeform 44"/>
              <p:cNvSpPr>
                <a:spLocks/>
              </p:cNvSpPr>
              <p:nvPr/>
            </p:nvSpPr>
            <p:spPr bwMode="auto">
              <a:xfrm>
                <a:off x="722585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5" name="Freeform 45"/>
              <p:cNvSpPr>
                <a:spLocks/>
              </p:cNvSpPr>
              <p:nvPr/>
            </p:nvSpPr>
            <p:spPr bwMode="auto">
              <a:xfrm>
                <a:off x="823412" y="2152608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6" name="Freeform 46"/>
              <p:cNvSpPr>
                <a:spLocks/>
              </p:cNvSpPr>
              <p:nvPr/>
            </p:nvSpPr>
            <p:spPr bwMode="auto">
              <a:xfrm>
                <a:off x="924239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7" name="Freeform 47"/>
              <p:cNvSpPr>
                <a:spLocks/>
              </p:cNvSpPr>
              <p:nvPr/>
            </p:nvSpPr>
            <p:spPr bwMode="auto">
              <a:xfrm>
                <a:off x="1027651" y="2152608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1 w 101"/>
                  <a:gd name="T9" fmla="*/ 74 h 84"/>
                  <a:gd name="T10" fmla="*/ 31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0 w 101"/>
                  <a:gd name="T17" fmla="*/ 74 h 84"/>
                  <a:gd name="T18" fmla="*/ 80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8" name="Rectangle 48"/>
              <p:cNvSpPr>
                <a:spLocks noChangeArrowheads="1"/>
              </p:cNvSpPr>
              <p:nvPr/>
            </p:nvSpPr>
            <p:spPr bwMode="auto">
              <a:xfrm>
                <a:off x="799282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99" name="Rectangle 49"/>
              <p:cNvSpPr>
                <a:spLocks noChangeArrowheads="1"/>
              </p:cNvSpPr>
              <p:nvPr/>
            </p:nvSpPr>
            <p:spPr bwMode="auto">
              <a:xfrm>
                <a:off x="900109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0" name="Rectangle 50"/>
              <p:cNvSpPr>
                <a:spLocks noChangeArrowheads="1"/>
              </p:cNvSpPr>
              <p:nvPr/>
            </p:nvSpPr>
            <p:spPr bwMode="auto">
              <a:xfrm>
                <a:off x="1003521" y="2216378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1" name="Rectangle 62"/>
              <p:cNvSpPr>
                <a:spLocks noChangeArrowheads="1"/>
              </p:cNvSpPr>
              <p:nvPr/>
            </p:nvSpPr>
            <p:spPr bwMode="auto">
              <a:xfrm>
                <a:off x="1515411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2" name="Freeform 44"/>
              <p:cNvSpPr>
                <a:spLocks/>
              </p:cNvSpPr>
              <p:nvPr/>
            </p:nvSpPr>
            <p:spPr bwMode="auto">
              <a:xfrm>
                <a:off x="417519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1 w 98"/>
                  <a:gd name="T9" fmla="*/ 74 h 84"/>
                  <a:gd name="T10" fmla="*/ 31 w 98"/>
                  <a:gd name="T11" fmla="*/ 84 h 84"/>
                  <a:gd name="T12" fmla="*/ 68 w 98"/>
                  <a:gd name="T13" fmla="*/ 84 h 84"/>
                  <a:gd name="T14" fmla="*/ 68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1" y="74"/>
                    </a:lnTo>
                    <a:lnTo>
                      <a:pt x="31" y="84"/>
                    </a:lnTo>
                    <a:lnTo>
                      <a:pt x="68" y="84"/>
                    </a:lnTo>
                    <a:lnTo>
                      <a:pt x="68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3" name="Freeform 45"/>
              <p:cNvSpPr>
                <a:spLocks/>
              </p:cNvSpPr>
              <p:nvPr/>
            </p:nvSpPr>
            <p:spPr bwMode="auto">
              <a:xfrm>
                <a:off x="518346" y="2152569"/>
                <a:ext cx="84452" cy="72388"/>
              </a:xfrm>
              <a:custGeom>
                <a:avLst/>
                <a:gdLst>
                  <a:gd name="T0" fmla="*/ 0 w 98"/>
                  <a:gd name="T1" fmla="*/ 0 h 84"/>
                  <a:gd name="T2" fmla="*/ 0 w 98"/>
                  <a:gd name="T3" fmla="*/ 62 h 84"/>
                  <a:gd name="T4" fmla="*/ 18 w 98"/>
                  <a:gd name="T5" fmla="*/ 62 h 84"/>
                  <a:gd name="T6" fmla="*/ 18 w 98"/>
                  <a:gd name="T7" fmla="*/ 74 h 84"/>
                  <a:gd name="T8" fmla="*/ 30 w 98"/>
                  <a:gd name="T9" fmla="*/ 74 h 84"/>
                  <a:gd name="T10" fmla="*/ 30 w 98"/>
                  <a:gd name="T11" fmla="*/ 84 h 84"/>
                  <a:gd name="T12" fmla="*/ 67 w 98"/>
                  <a:gd name="T13" fmla="*/ 84 h 84"/>
                  <a:gd name="T14" fmla="*/ 67 w 98"/>
                  <a:gd name="T15" fmla="*/ 74 h 84"/>
                  <a:gd name="T16" fmla="*/ 80 w 98"/>
                  <a:gd name="T17" fmla="*/ 74 h 84"/>
                  <a:gd name="T18" fmla="*/ 80 w 98"/>
                  <a:gd name="T19" fmla="*/ 62 h 84"/>
                  <a:gd name="T20" fmla="*/ 98 w 98"/>
                  <a:gd name="T21" fmla="*/ 62 h 84"/>
                  <a:gd name="T22" fmla="*/ 98 w 98"/>
                  <a:gd name="T23" fmla="*/ 0 h 84"/>
                  <a:gd name="T24" fmla="*/ 0 w 98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84">
                    <a:moveTo>
                      <a:pt x="0" y="0"/>
                    </a:moveTo>
                    <a:lnTo>
                      <a:pt x="0" y="62"/>
                    </a:lnTo>
                    <a:lnTo>
                      <a:pt x="18" y="62"/>
                    </a:lnTo>
                    <a:lnTo>
                      <a:pt x="18" y="74"/>
                    </a:lnTo>
                    <a:lnTo>
                      <a:pt x="30" y="74"/>
                    </a:lnTo>
                    <a:lnTo>
                      <a:pt x="30" y="84"/>
                    </a:lnTo>
                    <a:lnTo>
                      <a:pt x="67" y="84"/>
                    </a:lnTo>
                    <a:lnTo>
                      <a:pt x="67" y="74"/>
                    </a:lnTo>
                    <a:lnTo>
                      <a:pt x="80" y="74"/>
                    </a:lnTo>
                    <a:lnTo>
                      <a:pt x="80" y="62"/>
                    </a:lnTo>
                    <a:lnTo>
                      <a:pt x="98" y="62"/>
                    </a:lnTo>
                    <a:lnTo>
                      <a:pt x="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4" name="Freeform 46"/>
              <p:cNvSpPr>
                <a:spLocks/>
              </p:cNvSpPr>
              <p:nvPr/>
            </p:nvSpPr>
            <p:spPr bwMode="auto">
              <a:xfrm>
                <a:off x="619173" y="2152569"/>
                <a:ext cx="87037" cy="72388"/>
              </a:xfrm>
              <a:custGeom>
                <a:avLst/>
                <a:gdLst>
                  <a:gd name="T0" fmla="*/ 0 w 101"/>
                  <a:gd name="T1" fmla="*/ 0 h 84"/>
                  <a:gd name="T2" fmla="*/ 0 w 101"/>
                  <a:gd name="T3" fmla="*/ 62 h 84"/>
                  <a:gd name="T4" fmla="*/ 21 w 101"/>
                  <a:gd name="T5" fmla="*/ 62 h 84"/>
                  <a:gd name="T6" fmla="*/ 21 w 101"/>
                  <a:gd name="T7" fmla="*/ 74 h 84"/>
                  <a:gd name="T8" fmla="*/ 33 w 101"/>
                  <a:gd name="T9" fmla="*/ 74 h 84"/>
                  <a:gd name="T10" fmla="*/ 33 w 101"/>
                  <a:gd name="T11" fmla="*/ 84 h 84"/>
                  <a:gd name="T12" fmla="*/ 70 w 101"/>
                  <a:gd name="T13" fmla="*/ 84 h 84"/>
                  <a:gd name="T14" fmla="*/ 70 w 101"/>
                  <a:gd name="T15" fmla="*/ 74 h 84"/>
                  <a:gd name="T16" fmla="*/ 82 w 101"/>
                  <a:gd name="T17" fmla="*/ 74 h 84"/>
                  <a:gd name="T18" fmla="*/ 82 w 101"/>
                  <a:gd name="T19" fmla="*/ 62 h 84"/>
                  <a:gd name="T20" fmla="*/ 101 w 101"/>
                  <a:gd name="T21" fmla="*/ 62 h 84"/>
                  <a:gd name="T22" fmla="*/ 101 w 101"/>
                  <a:gd name="T23" fmla="*/ 0 h 84"/>
                  <a:gd name="T24" fmla="*/ 0 w 101"/>
                  <a:gd name="T25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84">
                    <a:moveTo>
                      <a:pt x="0" y="0"/>
                    </a:moveTo>
                    <a:lnTo>
                      <a:pt x="0" y="62"/>
                    </a:lnTo>
                    <a:lnTo>
                      <a:pt x="21" y="62"/>
                    </a:lnTo>
                    <a:lnTo>
                      <a:pt x="21" y="74"/>
                    </a:lnTo>
                    <a:lnTo>
                      <a:pt x="33" y="74"/>
                    </a:lnTo>
                    <a:lnTo>
                      <a:pt x="33" y="84"/>
                    </a:lnTo>
                    <a:lnTo>
                      <a:pt x="70" y="84"/>
                    </a:lnTo>
                    <a:lnTo>
                      <a:pt x="70" y="74"/>
                    </a:lnTo>
                    <a:lnTo>
                      <a:pt x="82" y="74"/>
                    </a:lnTo>
                    <a:lnTo>
                      <a:pt x="82" y="62"/>
                    </a:lnTo>
                    <a:lnTo>
                      <a:pt x="101" y="62"/>
                    </a:lnTo>
                    <a:lnTo>
                      <a:pt x="1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5" name="Rectangle 48"/>
              <p:cNvSpPr>
                <a:spLocks noChangeArrowheads="1"/>
              </p:cNvSpPr>
              <p:nvPr/>
            </p:nvSpPr>
            <p:spPr bwMode="auto">
              <a:xfrm>
                <a:off x="494216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6" name="Rectangle 49"/>
              <p:cNvSpPr>
                <a:spLocks noChangeArrowheads="1"/>
              </p:cNvSpPr>
              <p:nvPr/>
            </p:nvSpPr>
            <p:spPr bwMode="auto">
              <a:xfrm>
                <a:off x="595043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7" name="Rectangle 50"/>
              <p:cNvSpPr>
                <a:spLocks noChangeArrowheads="1"/>
              </p:cNvSpPr>
              <p:nvPr/>
            </p:nvSpPr>
            <p:spPr bwMode="auto">
              <a:xfrm>
                <a:off x="698455" y="2216339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8" name="Rectangle 50"/>
              <p:cNvSpPr>
                <a:spLocks noChangeArrowheads="1"/>
              </p:cNvSpPr>
              <p:nvPr/>
            </p:nvSpPr>
            <p:spPr bwMode="auto">
              <a:xfrm>
                <a:off x="1106933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09" name="Rectangle 76"/>
              <p:cNvSpPr>
                <a:spLocks noChangeArrowheads="1"/>
              </p:cNvSpPr>
              <p:nvPr/>
            </p:nvSpPr>
            <p:spPr bwMode="auto">
              <a:xfrm>
                <a:off x="1923028" y="2217162"/>
                <a:ext cx="31885" cy="8618"/>
              </a:xfrm>
              <a:prstGeom prst="rect">
                <a:avLst/>
              </a:prstGeom>
              <a:solidFill>
                <a:srgbClr val="179C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71" name="Rechteck 70"/>
            <p:cNvSpPr/>
            <p:nvPr/>
          </p:nvSpPr>
          <p:spPr bwMode="auto">
            <a:xfrm>
              <a:off x="320159" y="1628800"/>
              <a:ext cx="2131122" cy="668505"/>
            </a:xfrm>
            <a:prstGeom prst="rect">
              <a:avLst/>
            </a:prstGeom>
            <a:noFill/>
            <a:ln w="25400" algn="ctr">
              <a:solidFill>
                <a:schemeClr val="tx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sp>
          <p:nvSpPr>
            <p:cNvPr id="72" name="Rechteck 71"/>
            <p:cNvSpPr/>
            <p:nvPr/>
          </p:nvSpPr>
          <p:spPr bwMode="auto">
            <a:xfrm>
              <a:off x="327015" y="1645234"/>
              <a:ext cx="2124266" cy="427170"/>
            </a:xfrm>
            <a:prstGeom prst="rect">
              <a:avLst/>
            </a:prstGeom>
            <a:solidFill>
              <a:schemeClr val="tx2"/>
            </a:solidFill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</p:grpSp>
      <p:sp>
        <p:nvSpPr>
          <p:cNvPr id="110" name="Ellipse 109"/>
          <p:cNvSpPr/>
          <p:nvPr/>
        </p:nvSpPr>
        <p:spPr bwMode="auto">
          <a:xfrm>
            <a:off x="5577453" y="2248686"/>
            <a:ext cx="415191" cy="415191"/>
          </a:xfrm>
          <a:prstGeom prst="ellipse">
            <a:avLst/>
          </a:prstGeom>
          <a:solidFill>
            <a:schemeClr val="tx2"/>
          </a:solidFill>
          <a:ln w="38100" algn="ctr">
            <a:solidFill>
              <a:schemeClr val="bg1"/>
            </a:solidFill>
            <a:miter lim="800000"/>
            <a:headEnd/>
            <a:tailEnd/>
          </a:ln>
          <a:effectLst/>
          <a:extLst/>
        </p:spPr>
        <p:txBody>
          <a:bodyPr wrap="square" lIns="72000" tIns="54000" rIns="72000" bIns="54000" rtlCol="0" anchor="ctr">
            <a:spAutoFit/>
          </a:bodyPr>
          <a:lstStyle/>
          <a:p>
            <a:pPr marL="215900" indent="-215900" algn="ctr">
              <a:spcAft>
                <a:spcPts val="563"/>
              </a:spcAft>
              <a:buClr>
                <a:schemeClr val="tx2"/>
              </a:buClr>
            </a:pPr>
            <a:endParaRPr lang="de-DE" sz="1400" dirty="0"/>
          </a:p>
        </p:txBody>
      </p:sp>
      <p:cxnSp>
        <p:nvCxnSpPr>
          <p:cNvPr id="111" name="Gerade Verbindung mit Pfeil 110"/>
          <p:cNvCxnSpPr/>
          <p:nvPr/>
        </p:nvCxnSpPr>
        <p:spPr bwMode="auto">
          <a:xfrm flipH="1">
            <a:off x="5632015" y="2482944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" name="Gerade Verbindung mit Pfeil 111"/>
          <p:cNvCxnSpPr/>
          <p:nvPr/>
        </p:nvCxnSpPr>
        <p:spPr bwMode="auto">
          <a:xfrm>
            <a:off x="5778785" y="2435535"/>
            <a:ext cx="159087" cy="1181"/>
          </a:xfrm>
          <a:prstGeom prst="straightConnector1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3" name="Textfeld 112"/>
          <p:cNvSpPr txBox="1"/>
          <p:nvPr/>
        </p:nvSpPr>
        <p:spPr>
          <a:xfrm>
            <a:off x="4691417" y="2852670"/>
            <a:ext cx="101412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/>
              <a:t>-switch1</a:t>
            </a:r>
            <a:endParaRPr lang="de-DE" sz="1200" dirty="0"/>
          </a:p>
        </p:txBody>
      </p:sp>
      <p:sp>
        <p:nvSpPr>
          <p:cNvPr id="114" name="Freeform 5"/>
          <p:cNvSpPr>
            <a:spLocks noEditPoints="1"/>
          </p:cNvSpPr>
          <p:nvPr/>
        </p:nvSpPr>
        <p:spPr bwMode="auto">
          <a:xfrm>
            <a:off x="7666365" y="3780333"/>
            <a:ext cx="998848" cy="747437"/>
          </a:xfrm>
          <a:custGeom>
            <a:avLst/>
            <a:gdLst>
              <a:gd name="T0" fmla="*/ 567 w 573"/>
              <a:gd name="T1" fmla="*/ 0 h 428"/>
              <a:gd name="T2" fmla="*/ 6 w 573"/>
              <a:gd name="T3" fmla="*/ 0 h 428"/>
              <a:gd name="T4" fmla="*/ 0 w 573"/>
              <a:gd name="T5" fmla="*/ 6 h 428"/>
              <a:gd name="T6" fmla="*/ 0 w 573"/>
              <a:gd name="T7" fmla="*/ 422 h 428"/>
              <a:gd name="T8" fmla="*/ 6 w 573"/>
              <a:gd name="T9" fmla="*/ 428 h 428"/>
              <a:gd name="T10" fmla="*/ 567 w 573"/>
              <a:gd name="T11" fmla="*/ 428 h 428"/>
              <a:gd name="T12" fmla="*/ 573 w 573"/>
              <a:gd name="T13" fmla="*/ 422 h 428"/>
              <a:gd name="T14" fmla="*/ 573 w 573"/>
              <a:gd name="T15" fmla="*/ 6 h 428"/>
              <a:gd name="T16" fmla="*/ 567 w 573"/>
              <a:gd name="T17" fmla="*/ 0 h 428"/>
              <a:gd name="T18" fmla="*/ 67 w 573"/>
              <a:gd name="T19" fmla="*/ 396 h 428"/>
              <a:gd name="T20" fmla="*/ 50 w 573"/>
              <a:gd name="T21" fmla="*/ 378 h 428"/>
              <a:gd name="T22" fmla="*/ 67 w 573"/>
              <a:gd name="T23" fmla="*/ 360 h 428"/>
              <a:gd name="T24" fmla="*/ 85 w 573"/>
              <a:gd name="T25" fmla="*/ 378 h 428"/>
              <a:gd name="T26" fmla="*/ 67 w 573"/>
              <a:gd name="T27" fmla="*/ 396 h 428"/>
              <a:gd name="T28" fmla="*/ 380 w 573"/>
              <a:gd name="T29" fmla="*/ 396 h 428"/>
              <a:gd name="T30" fmla="*/ 362 w 573"/>
              <a:gd name="T31" fmla="*/ 378 h 428"/>
              <a:gd name="T32" fmla="*/ 380 w 573"/>
              <a:gd name="T33" fmla="*/ 360 h 428"/>
              <a:gd name="T34" fmla="*/ 398 w 573"/>
              <a:gd name="T35" fmla="*/ 378 h 428"/>
              <a:gd name="T36" fmla="*/ 380 w 573"/>
              <a:gd name="T37" fmla="*/ 396 h 428"/>
              <a:gd name="T38" fmla="*/ 440 w 573"/>
              <a:gd name="T39" fmla="*/ 396 h 428"/>
              <a:gd name="T40" fmla="*/ 422 w 573"/>
              <a:gd name="T41" fmla="*/ 378 h 428"/>
              <a:gd name="T42" fmla="*/ 440 w 573"/>
              <a:gd name="T43" fmla="*/ 360 h 428"/>
              <a:gd name="T44" fmla="*/ 458 w 573"/>
              <a:gd name="T45" fmla="*/ 378 h 428"/>
              <a:gd name="T46" fmla="*/ 440 w 573"/>
              <a:gd name="T47" fmla="*/ 396 h 428"/>
              <a:gd name="T48" fmla="*/ 499 w 573"/>
              <a:gd name="T49" fmla="*/ 396 h 428"/>
              <a:gd name="T50" fmla="*/ 481 w 573"/>
              <a:gd name="T51" fmla="*/ 378 h 428"/>
              <a:gd name="T52" fmla="*/ 499 w 573"/>
              <a:gd name="T53" fmla="*/ 360 h 428"/>
              <a:gd name="T54" fmla="*/ 517 w 573"/>
              <a:gd name="T55" fmla="*/ 378 h 428"/>
              <a:gd name="T56" fmla="*/ 499 w 573"/>
              <a:gd name="T57" fmla="*/ 396 h 428"/>
              <a:gd name="T58" fmla="*/ 523 w 573"/>
              <a:gd name="T59" fmla="*/ 318 h 428"/>
              <a:gd name="T60" fmla="*/ 47 w 573"/>
              <a:gd name="T61" fmla="*/ 318 h 428"/>
              <a:gd name="T62" fmla="*/ 47 w 573"/>
              <a:gd name="T63" fmla="*/ 46 h 428"/>
              <a:gd name="T64" fmla="*/ 523 w 573"/>
              <a:gd name="T65" fmla="*/ 46 h 428"/>
              <a:gd name="T66" fmla="*/ 523 w 573"/>
              <a:gd name="T67" fmla="*/ 318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3" h="428">
                <a:moveTo>
                  <a:pt x="567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422"/>
                  <a:pt x="0" y="422"/>
                  <a:pt x="0" y="422"/>
                </a:cubicBezTo>
                <a:cubicBezTo>
                  <a:pt x="0" y="426"/>
                  <a:pt x="2" y="428"/>
                  <a:pt x="6" y="428"/>
                </a:cubicBezTo>
                <a:cubicBezTo>
                  <a:pt x="567" y="428"/>
                  <a:pt x="567" y="428"/>
                  <a:pt x="567" y="428"/>
                </a:cubicBezTo>
                <a:cubicBezTo>
                  <a:pt x="571" y="428"/>
                  <a:pt x="573" y="426"/>
                  <a:pt x="573" y="422"/>
                </a:cubicBezTo>
                <a:cubicBezTo>
                  <a:pt x="573" y="6"/>
                  <a:pt x="573" y="6"/>
                  <a:pt x="573" y="6"/>
                </a:cubicBezTo>
                <a:cubicBezTo>
                  <a:pt x="573" y="3"/>
                  <a:pt x="571" y="0"/>
                  <a:pt x="567" y="0"/>
                </a:cubicBezTo>
                <a:close/>
                <a:moveTo>
                  <a:pt x="67" y="396"/>
                </a:moveTo>
                <a:cubicBezTo>
                  <a:pt x="58" y="396"/>
                  <a:pt x="50" y="388"/>
                  <a:pt x="50" y="378"/>
                </a:cubicBezTo>
                <a:cubicBezTo>
                  <a:pt x="50" y="368"/>
                  <a:pt x="58" y="360"/>
                  <a:pt x="67" y="360"/>
                </a:cubicBezTo>
                <a:cubicBezTo>
                  <a:pt x="77" y="360"/>
                  <a:pt x="85" y="368"/>
                  <a:pt x="85" y="378"/>
                </a:cubicBezTo>
                <a:cubicBezTo>
                  <a:pt x="85" y="388"/>
                  <a:pt x="77" y="396"/>
                  <a:pt x="67" y="396"/>
                </a:cubicBezTo>
                <a:close/>
                <a:moveTo>
                  <a:pt x="380" y="396"/>
                </a:moveTo>
                <a:cubicBezTo>
                  <a:pt x="370" y="396"/>
                  <a:pt x="362" y="388"/>
                  <a:pt x="362" y="378"/>
                </a:cubicBezTo>
                <a:cubicBezTo>
                  <a:pt x="362" y="368"/>
                  <a:pt x="370" y="360"/>
                  <a:pt x="380" y="360"/>
                </a:cubicBezTo>
                <a:cubicBezTo>
                  <a:pt x="390" y="360"/>
                  <a:pt x="398" y="368"/>
                  <a:pt x="398" y="378"/>
                </a:cubicBezTo>
                <a:cubicBezTo>
                  <a:pt x="398" y="388"/>
                  <a:pt x="390" y="396"/>
                  <a:pt x="380" y="396"/>
                </a:cubicBezTo>
                <a:close/>
                <a:moveTo>
                  <a:pt x="440" y="396"/>
                </a:moveTo>
                <a:cubicBezTo>
                  <a:pt x="430" y="396"/>
                  <a:pt x="422" y="388"/>
                  <a:pt x="422" y="378"/>
                </a:cubicBezTo>
                <a:cubicBezTo>
                  <a:pt x="422" y="368"/>
                  <a:pt x="430" y="360"/>
                  <a:pt x="440" y="360"/>
                </a:cubicBezTo>
                <a:cubicBezTo>
                  <a:pt x="450" y="360"/>
                  <a:pt x="458" y="368"/>
                  <a:pt x="458" y="378"/>
                </a:cubicBezTo>
                <a:cubicBezTo>
                  <a:pt x="458" y="388"/>
                  <a:pt x="450" y="396"/>
                  <a:pt x="440" y="396"/>
                </a:cubicBezTo>
                <a:close/>
                <a:moveTo>
                  <a:pt x="499" y="396"/>
                </a:moveTo>
                <a:cubicBezTo>
                  <a:pt x="489" y="396"/>
                  <a:pt x="481" y="388"/>
                  <a:pt x="481" y="378"/>
                </a:cubicBezTo>
                <a:cubicBezTo>
                  <a:pt x="481" y="368"/>
                  <a:pt x="489" y="360"/>
                  <a:pt x="499" y="360"/>
                </a:cubicBezTo>
                <a:cubicBezTo>
                  <a:pt x="509" y="360"/>
                  <a:pt x="517" y="368"/>
                  <a:pt x="517" y="378"/>
                </a:cubicBezTo>
                <a:cubicBezTo>
                  <a:pt x="517" y="388"/>
                  <a:pt x="509" y="396"/>
                  <a:pt x="499" y="396"/>
                </a:cubicBezTo>
                <a:close/>
                <a:moveTo>
                  <a:pt x="523" y="318"/>
                </a:moveTo>
                <a:cubicBezTo>
                  <a:pt x="47" y="318"/>
                  <a:pt x="47" y="318"/>
                  <a:pt x="47" y="318"/>
                </a:cubicBezTo>
                <a:cubicBezTo>
                  <a:pt x="47" y="46"/>
                  <a:pt x="47" y="46"/>
                  <a:pt x="47" y="46"/>
                </a:cubicBezTo>
                <a:cubicBezTo>
                  <a:pt x="523" y="46"/>
                  <a:pt x="523" y="46"/>
                  <a:pt x="523" y="46"/>
                </a:cubicBezTo>
                <a:lnTo>
                  <a:pt x="523" y="3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cxnSp>
        <p:nvCxnSpPr>
          <p:cNvPr id="115" name="Gerader Verbinder 114"/>
          <p:cNvCxnSpPr/>
          <p:nvPr/>
        </p:nvCxnSpPr>
        <p:spPr bwMode="auto">
          <a:xfrm rot="16200000" flipH="1" flipV="1">
            <a:off x="5979199" y="1620763"/>
            <a:ext cx="3520" cy="5524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6" name="Gerader Verbinder 115"/>
          <p:cNvCxnSpPr/>
          <p:nvPr/>
        </p:nvCxnSpPr>
        <p:spPr bwMode="auto">
          <a:xfrm>
            <a:off x="3722589" y="3384000"/>
            <a:ext cx="1419" cy="384653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7" name="Gerader Verbinder 116"/>
          <p:cNvCxnSpPr/>
          <p:nvPr/>
        </p:nvCxnSpPr>
        <p:spPr bwMode="auto">
          <a:xfrm>
            <a:off x="5196213" y="3384000"/>
            <a:ext cx="2264" cy="39528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8" name="Gruppieren 117"/>
          <p:cNvGrpSpPr/>
          <p:nvPr/>
        </p:nvGrpSpPr>
        <p:grpSpPr>
          <a:xfrm>
            <a:off x="3361100" y="3780334"/>
            <a:ext cx="725817" cy="753899"/>
            <a:chOff x="3235325" y="1079500"/>
            <a:chExt cx="1066800" cy="1108075"/>
          </a:xfrm>
        </p:grpSpPr>
        <p:grpSp>
          <p:nvGrpSpPr>
            <p:cNvPr id="119" name="Gruppieren 118"/>
            <p:cNvGrpSpPr/>
            <p:nvPr/>
          </p:nvGrpSpPr>
          <p:grpSpPr>
            <a:xfrm>
              <a:off x="3235325" y="1079500"/>
              <a:ext cx="1066800" cy="1108075"/>
              <a:chOff x="3235325" y="1079500"/>
              <a:chExt cx="1066800" cy="1108075"/>
            </a:xfrm>
            <a:solidFill>
              <a:schemeClr val="tx2"/>
            </a:solidFill>
          </p:grpSpPr>
          <p:sp>
            <p:nvSpPr>
              <p:cNvPr id="146" name="Rectangle 36"/>
              <p:cNvSpPr>
                <a:spLocks noChangeArrowheads="1"/>
              </p:cNvSpPr>
              <p:nvPr/>
            </p:nvSpPr>
            <p:spPr bwMode="auto">
              <a:xfrm>
                <a:off x="360997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7" name="Rectangle 37"/>
              <p:cNvSpPr>
                <a:spLocks noChangeArrowheads="1"/>
              </p:cNvSpPr>
              <p:nvPr/>
            </p:nvSpPr>
            <p:spPr bwMode="auto">
              <a:xfrm>
                <a:off x="32353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8" name="Rectangle 38"/>
              <p:cNvSpPr>
                <a:spLocks noChangeArrowheads="1"/>
              </p:cNvSpPr>
              <p:nvPr/>
            </p:nvSpPr>
            <p:spPr bwMode="auto">
              <a:xfrm>
                <a:off x="3984625" y="1079500"/>
                <a:ext cx="317500" cy="11080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20" name="Gruppieren 119"/>
            <p:cNvGrpSpPr/>
            <p:nvPr/>
          </p:nvGrpSpPr>
          <p:grpSpPr>
            <a:xfrm>
              <a:off x="3308350" y="1149350"/>
              <a:ext cx="920751" cy="995363"/>
              <a:chOff x="3308350" y="1149350"/>
              <a:chExt cx="920751" cy="995363"/>
            </a:xfrm>
          </p:grpSpPr>
          <p:sp>
            <p:nvSpPr>
              <p:cNvPr id="121" name="Oval 39"/>
              <p:cNvSpPr>
                <a:spLocks noChangeArrowheads="1"/>
              </p:cNvSpPr>
              <p:nvPr/>
            </p:nvSpPr>
            <p:spPr bwMode="auto">
              <a:xfrm>
                <a:off x="4057650" y="114935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2" name="Oval 40"/>
              <p:cNvSpPr>
                <a:spLocks noChangeArrowheads="1"/>
              </p:cNvSpPr>
              <p:nvPr/>
            </p:nvSpPr>
            <p:spPr bwMode="auto">
              <a:xfrm>
                <a:off x="4176713" y="114935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3" name="Rectangle 41"/>
              <p:cNvSpPr>
                <a:spLocks noChangeArrowheads="1"/>
              </p:cNvSpPr>
              <p:nvPr/>
            </p:nvSpPr>
            <p:spPr bwMode="auto">
              <a:xfrm>
                <a:off x="4057650" y="122237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4" name="Rectangle 42"/>
              <p:cNvSpPr>
                <a:spLocks noChangeArrowheads="1"/>
              </p:cNvSpPr>
              <p:nvPr/>
            </p:nvSpPr>
            <p:spPr bwMode="auto">
              <a:xfrm>
                <a:off x="4176713" y="122237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5" name="Oval 43"/>
              <p:cNvSpPr>
                <a:spLocks noChangeArrowheads="1"/>
              </p:cNvSpPr>
              <p:nvPr/>
            </p:nvSpPr>
            <p:spPr bwMode="auto">
              <a:xfrm>
                <a:off x="4057650" y="1358900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6" name="Oval 44"/>
              <p:cNvSpPr>
                <a:spLocks noChangeArrowheads="1"/>
              </p:cNvSpPr>
              <p:nvPr/>
            </p:nvSpPr>
            <p:spPr bwMode="auto">
              <a:xfrm>
                <a:off x="4176713" y="1358900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7" name="Rectangle 45"/>
              <p:cNvSpPr>
                <a:spLocks noChangeArrowheads="1"/>
              </p:cNvSpPr>
              <p:nvPr/>
            </p:nvSpPr>
            <p:spPr bwMode="auto">
              <a:xfrm>
                <a:off x="4057650" y="1431925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8" name="Rectangle 46"/>
              <p:cNvSpPr>
                <a:spLocks noChangeArrowheads="1"/>
              </p:cNvSpPr>
              <p:nvPr/>
            </p:nvSpPr>
            <p:spPr bwMode="auto">
              <a:xfrm>
                <a:off x="4176713" y="1431925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29" name="Oval 47"/>
              <p:cNvSpPr>
                <a:spLocks noChangeArrowheads="1"/>
              </p:cNvSpPr>
              <p:nvPr/>
            </p:nvSpPr>
            <p:spPr bwMode="auto">
              <a:xfrm>
                <a:off x="4057650" y="157003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0" name="Oval 48"/>
              <p:cNvSpPr>
                <a:spLocks noChangeArrowheads="1"/>
              </p:cNvSpPr>
              <p:nvPr/>
            </p:nvSpPr>
            <p:spPr bwMode="auto">
              <a:xfrm>
                <a:off x="4176713" y="157003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1" name="Rectangle 49"/>
              <p:cNvSpPr>
                <a:spLocks noChangeArrowheads="1"/>
              </p:cNvSpPr>
              <p:nvPr/>
            </p:nvSpPr>
            <p:spPr bwMode="auto">
              <a:xfrm>
                <a:off x="4057650" y="1641475"/>
                <a:ext cx="53975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2" name="Rectangle 50"/>
              <p:cNvSpPr>
                <a:spLocks noChangeArrowheads="1"/>
              </p:cNvSpPr>
              <p:nvPr/>
            </p:nvSpPr>
            <p:spPr bwMode="auto">
              <a:xfrm>
                <a:off x="4176713" y="1641475"/>
                <a:ext cx="52388" cy="539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3" name="Oval 51"/>
              <p:cNvSpPr>
                <a:spLocks noChangeArrowheads="1"/>
              </p:cNvSpPr>
              <p:nvPr/>
            </p:nvSpPr>
            <p:spPr bwMode="auto">
              <a:xfrm>
                <a:off x="4057650" y="1779588"/>
                <a:ext cx="53975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4" name="Oval 52"/>
              <p:cNvSpPr>
                <a:spLocks noChangeArrowheads="1"/>
              </p:cNvSpPr>
              <p:nvPr/>
            </p:nvSpPr>
            <p:spPr bwMode="auto">
              <a:xfrm>
                <a:off x="4176713" y="1779588"/>
                <a:ext cx="52388" cy="523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5" name="Rectangle 53"/>
              <p:cNvSpPr>
                <a:spLocks noChangeArrowheads="1"/>
              </p:cNvSpPr>
              <p:nvPr/>
            </p:nvSpPr>
            <p:spPr bwMode="auto">
              <a:xfrm>
                <a:off x="4057650" y="185261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6" name="Rectangle 54"/>
              <p:cNvSpPr>
                <a:spLocks noChangeArrowheads="1"/>
              </p:cNvSpPr>
              <p:nvPr/>
            </p:nvSpPr>
            <p:spPr bwMode="auto">
              <a:xfrm>
                <a:off x="4176713" y="185261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7" name="Oval 55"/>
              <p:cNvSpPr>
                <a:spLocks noChangeArrowheads="1"/>
              </p:cNvSpPr>
              <p:nvPr/>
            </p:nvSpPr>
            <p:spPr bwMode="auto">
              <a:xfrm>
                <a:off x="4057650" y="1989138"/>
                <a:ext cx="53975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8" name="Oval 56"/>
              <p:cNvSpPr>
                <a:spLocks noChangeArrowheads="1"/>
              </p:cNvSpPr>
              <p:nvPr/>
            </p:nvSpPr>
            <p:spPr bwMode="auto">
              <a:xfrm>
                <a:off x="4176713" y="1989138"/>
                <a:ext cx="52388" cy="539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39" name="Rectangle 57"/>
              <p:cNvSpPr>
                <a:spLocks noChangeArrowheads="1"/>
              </p:cNvSpPr>
              <p:nvPr/>
            </p:nvSpPr>
            <p:spPr bwMode="auto">
              <a:xfrm>
                <a:off x="4057650" y="2062163"/>
                <a:ext cx="53975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0" name="Rectangle 58"/>
              <p:cNvSpPr>
                <a:spLocks noChangeArrowheads="1"/>
              </p:cNvSpPr>
              <p:nvPr/>
            </p:nvSpPr>
            <p:spPr bwMode="auto">
              <a:xfrm>
                <a:off x="4176713" y="2062163"/>
                <a:ext cx="52388" cy="5238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1" name="Freeform 59"/>
              <p:cNvSpPr>
                <a:spLocks noEditPoints="1"/>
              </p:cNvSpPr>
              <p:nvPr/>
            </p:nvSpPr>
            <p:spPr bwMode="auto">
              <a:xfrm>
                <a:off x="3313113" y="1366838"/>
                <a:ext cx="157163" cy="244475"/>
              </a:xfrm>
              <a:custGeom>
                <a:avLst/>
                <a:gdLst>
                  <a:gd name="T0" fmla="*/ 61 w 65"/>
                  <a:gd name="T1" fmla="*/ 101 h 101"/>
                  <a:gd name="T2" fmla="*/ 4 w 65"/>
                  <a:gd name="T3" fmla="*/ 101 h 101"/>
                  <a:gd name="T4" fmla="*/ 0 w 65"/>
                  <a:gd name="T5" fmla="*/ 97 h 101"/>
                  <a:gd name="T6" fmla="*/ 0 w 65"/>
                  <a:gd name="T7" fmla="*/ 4 h 101"/>
                  <a:gd name="T8" fmla="*/ 4 w 65"/>
                  <a:gd name="T9" fmla="*/ 0 h 101"/>
                  <a:gd name="T10" fmla="*/ 61 w 65"/>
                  <a:gd name="T11" fmla="*/ 0 h 101"/>
                  <a:gd name="T12" fmla="*/ 65 w 65"/>
                  <a:gd name="T13" fmla="*/ 4 h 101"/>
                  <a:gd name="T14" fmla="*/ 65 w 65"/>
                  <a:gd name="T15" fmla="*/ 97 h 101"/>
                  <a:gd name="T16" fmla="*/ 61 w 65"/>
                  <a:gd name="T17" fmla="*/ 101 h 101"/>
                  <a:gd name="T18" fmla="*/ 8 w 65"/>
                  <a:gd name="T19" fmla="*/ 93 h 101"/>
                  <a:gd name="T20" fmla="*/ 57 w 65"/>
                  <a:gd name="T21" fmla="*/ 93 h 101"/>
                  <a:gd name="T22" fmla="*/ 57 w 65"/>
                  <a:gd name="T23" fmla="*/ 8 h 101"/>
                  <a:gd name="T24" fmla="*/ 8 w 65"/>
                  <a:gd name="T25" fmla="*/ 8 h 101"/>
                  <a:gd name="T26" fmla="*/ 8 w 65"/>
                  <a:gd name="T27" fmla="*/ 93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01">
                    <a:moveTo>
                      <a:pt x="61" y="101"/>
                    </a:moveTo>
                    <a:cubicBezTo>
                      <a:pt x="4" y="101"/>
                      <a:pt x="4" y="101"/>
                      <a:pt x="4" y="101"/>
                    </a:cubicBezTo>
                    <a:cubicBezTo>
                      <a:pt x="1" y="101"/>
                      <a:pt x="0" y="99"/>
                      <a:pt x="0" y="97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3" y="0"/>
                      <a:pt x="65" y="1"/>
                      <a:pt x="65" y="4"/>
                    </a:cubicBezTo>
                    <a:cubicBezTo>
                      <a:pt x="65" y="97"/>
                      <a:pt x="65" y="97"/>
                      <a:pt x="65" y="97"/>
                    </a:cubicBezTo>
                    <a:cubicBezTo>
                      <a:pt x="65" y="99"/>
                      <a:pt x="63" y="101"/>
                      <a:pt x="61" y="101"/>
                    </a:cubicBezTo>
                    <a:close/>
                    <a:moveTo>
                      <a:pt x="8" y="93"/>
                    </a:moveTo>
                    <a:cubicBezTo>
                      <a:pt x="57" y="93"/>
                      <a:pt x="57" y="93"/>
                      <a:pt x="57" y="93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2" name="Freeform 60"/>
              <p:cNvSpPr>
                <a:spLocks/>
              </p:cNvSpPr>
              <p:nvPr/>
            </p:nvSpPr>
            <p:spPr bwMode="auto">
              <a:xfrm>
                <a:off x="3341688" y="1423988"/>
                <a:ext cx="111125" cy="133350"/>
              </a:xfrm>
              <a:custGeom>
                <a:avLst/>
                <a:gdLst>
                  <a:gd name="T0" fmla="*/ 0 w 70"/>
                  <a:gd name="T1" fmla="*/ 84 h 84"/>
                  <a:gd name="T2" fmla="*/ 52 w 70"/>
                  <a:gd name="T3" fmla="*/ 84 h 84"/>
                  <a:gd name="T4" fmla="*/ 52 w 70"/>
                  <a:gd name="T5" fmla="*/ 69 h 84"/>
                  <a:gd name="T6" fmla="*/ 62 w 70"/>
                  <a:gd name="T7" fmla="*/ 69 h 84"/>
                  <a:gd name="T8" fmla="*/ 62 w 70"/>
                  <a:gd name="T9" fmla="*/ 58 h 84"/>
                  <a:gd name="T10" fmla="*/ 70 w 70"/>
                  <a:gd name="T11" fmla="*/ 58 h 84"/>
                  <a:gd name="T12" fmla="*/ 70 w 70"/>
                  <a:gd name="T13" fmla="*/ 26 h 84"/>
                  <a:gd name="T14" fmla="*/ 62 w 70"/>
                  <a:gd name="T15" fmla="*/ 26 h 84"/>
                  <a:gd name="T16" fmla="*/ 62 w 70"/>
                  <a:gd name="T17" fmla="*/ 16 h 84"/>
                  <a:gd name="T18" fmla="*/ 52 w 70"/>
                  <a:gd name="T19" fmla="*/ 16 h 84"/>
                  <a:gd name="T20" fmla="*/ 52 w 70"/>
                  <a:gd name="T21" fmla="*/ 0 h 84"/>
                  <a:gd name="T22" fmla="*/ 0 w 70"/>
                  <a:gd name="T23" fmla="*/ 0 h 84"/>
                  <a:gd name="T24" fmla="*/ 0 w 70"/>
                  <a:gd name="T2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84">
                    <a:moveTo>
                      <a:pt x="0" y="84"/>
                    </a:moveTo>
                    <a:lnTo>
                      <a:pt x="52" y="84"/>
                    </a:lnTo>
                    <a:lnTo>
                      <a:pt x="52" y="69"/>
                    </a:lnTo>
                    <a:lnTo>
                      <a:pt x="62" y="69"/>
                    </a:lnTo>
                    <a:lnTo>
                      <a:pt x="62" y="58"/>
                    </a:lnTo>
                    <a:lnTo>
                      <a:pt x="70" y="58"/>
                    </a:lnTo>
                    <a:lnTo>
                      <a:pt x="70" y="26"/>
                    </a:lnTo>
                    <a:lnTo>
                      <a:pt x="62" y="26"/>
                    </a:lnTo>
                    <a:lnTo>
                      <a:pt x="62" y="16"/>
                    </a:lnTo>
                    <a:lnTo>
                      <a:pt x="52" y="16"/>
                    </a:lnTo>
                    <a:lnTo>
                      <a:pt x="52" y="0"/>
                    </a:lnTo>
                    <a:lnTo>
                      <a:pt x="0" y="0"/>
                    </a:lnTo>
                    <a:lnTo>
                      <a:pt x="0" y="8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3" name="Rectangle 61"/>
              <p:cNvSpPr>
                <a:spLocks noChangeArrowheads="1"/>
              </p:cNvSpPr>
              <p:nvPr/>
            </p:nvSpPr>
            <p:spPr bwMode="auto">
              <a:xfrm>
                <a:off x="3440113" y="1544638"/>
                <a:ext cx="12700" cy="508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4" name="Rectangle 62"/>
              <p:cNvSpPr>
                <a:spLocks noChangeArrowheads="1"/>
              </p:cNvSpPr>
              <p:nvPr/>
            </p:nvSpPr>
            <p:spPr bwMode="auto">
              <a:xfrm>
                <a:off x="3440113" y="1389063"/>
                <a:ext cx="12700" cy="47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45" name="Rectangle 63"/>
              <p:cNvSpPr>
                <a:spLocks noChangeArrowheads="1"/>
              </p:cNvSpPr>
              <p:nvPr/>
            </p:nvSpPr>
            <p:spPr bwMode="auto">
              <a:xfrm>
                <a:off x="3308350" y="1885950"/>
                <a:ext cx="163513" cy="258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</p:grpSp>
      <p:grpSp>
        <p:nvGrpSpPr>
          <p:cNvPr id="149" name="Gruppieren 148"/>
          <p:cNvGrpSpPr/>
          <p:nvPr/>
        </p:nvGrpSpPr>
        <p:grpSpPr>
          <a:xfrm>
            <a:off x="6257194" y="1789766"/>
            <a:ext cx="984540" cy="222315"/>
            <a:chOff x="996951" y="3324226"/>
            <a:chExt cx="1377949" cy="311150"/>
          </a:xfrm>
          <a:solidFill>
            <a:schemeClr val="bg2"/>
          </a:solidFill>
        </p:grpSpPr>
        <p:sp>
          <p:nvSpPr>
            <p:cNvPr id="150" name="Freeform 91"/>
            <p:cNvSpPr>
              <a:spLocks noEditPoints="1"/>
            </p:cNvSpPr>
            <p:nvPr/>
          </p:nvSpPr>
          <p:spPr bwMode="auto">
            <a:xfrm>
              <a:off x="996951" y="3324226"/>
              <a:ext cx="1377949" cy="311150"/>
            </a:xfrm>
            <a:custGeom>
              <a:avLst/>
              <a:gdLst>
                <a:gd name="T0" fmla="*/ 0 w 1433"/>
                <a:gd name="T1" fmla="*/ 0 h 321"/>
                <a:gd name="T2" fmla="*/ 0 w 1433"/>
                <a:gd name="T3" fmla="*/ 321 h 321"/>
                <a:gd name="T4" fmla="*/ 1433 w 1433"/>
                <a:gd name="T5" fmla="*/ 321 h 321"/>
                <a:gd name="T6" fmla="*/ 1433 w 1433"/>
                <a:gd name="T7" fmla="*/ 0 h 321"/>
                <a:gd name="T8" fmla="*/ 0 w 1433"/>
                <a:gd name="T9" fmla="*/ 0 h 321"/>
                <a:gd name="T10" fmla="*/ 119 w 1433"/>
                <a:gd name="T11" fmla="*/ 197 h 321"/>
                <a:gd name="T12" fmla="*/ 84 w 1433"/>
                <a:gd name="T13" fmla="*/ 162 h 321"/>
                <a:gd name="T14" fmla="*/ 119 w 1433"/>
                <a:gd name="T15" fmla="*/ 127 h 321"/>
                <a:gd name="T16" fmla="*/ 154 w 1433"/>
                <a:gd name="T17" fmla="*/ 162 h 321"/>
                <a:gd name="T18" fmla="*/ 119 w 1433"/>
                <a:gd name="T19" fmla="*/ 197 h 321"/>
                <a:gd name="T20" fmla="*/ 395 w 1433"/>
                <a:gd name="T21" fmla="*/ 257 h 321"/>
                <a:gd name="T22" fmla="*/ 235 w 1433"/>
                <a:gd name="T23" fmla="*/ 257 h 321"/>
                <a:gd name="T24" fmla="*/ 235 w 1433"/>
                <a:gd name="T25" fmla="*/ 190 h 321"/>
                <a:gd name="T26" fmla="*/ 395 w 1433"/>
                <a:gd name="T27" fmla="*/ 190 h 321"/>
                <a:gd name="T28" fmla="*/ 395 w 1433"/>
                <a:gd name="T29" fmla="*/ 257 h 321"/>
                <a:gd name="T30" fmla="*/ 395 w 1433"/>
                <a:gd name="T31" fmla="*/ 129 h 321"/>
                <a:gd name="T32" fmla="*/ 235 w 1433"/>
                <a:gd name="T33" fmla="*/ 129 h 321"/>
                <a:gd name="T34" fmla="*/ 235 w 1433"/>
                <a:gd name="T35" fmla="*/ 62 h 321"/>
                <a:gd name="T36" fmla="*/ 395 w 1433"/>
                <a:gd name="T37" fmla="*/ 62 h 321"/>
                <a:gd name="T38" fmla="*/ 395 w 1433"/>
                <a:gd name="T39" fmla="*/ 129 h 321"/>
                <a:gd name="T40" fmla="*/ 630 w 1433"/>
                <a:gd name="T41" fmla="*/ 257 h 321"/>
                <a:gd name="T42" fmla="*/ 469 w 1433"/>
                <a:gd name="T43" fmla="*/ 257 h 321"/>
                <a:gd name="T44" fmla="*/ 469 w 1433"/>
                <a:gd name="T45" fmla="*/ 190 h 321"/>
                <a:gd name="T46" fmla="*/ 630 w 1433"/>
                <a:gd name="T47" fmla="*/ 190 h 321"/>
                <a:gd name="T48" fmla="*/ 630 w 1433"/>
                <a:gd name="T49" fmla="*/ 257 h 321"/>
                <a:gd name="T50" fmla="*/ 630 w 1433"/>
                <a:gd name="T51" fmla="*/ 129 h 321"/>
                <a:gd name="T52" fmla="*/ 469 w 1433"/>
                <a:gd name="T53" fmla="*/ 129 h 321"/>
                <a:gd name="T54" fmla="*/ 469 w 1433"/>
                <a:gd name="T55" fmla="*/ 62 h 321"/>
                <a:gd name="T56" fmla="*/ 630 w 1433"/>
                <a:gd name="T57" fmla="*/ 62 h 321"/>
                <a:gd name="T58" fmla="*/ 630 w 1433"/>
                <a:gd name="T59" fmla="*/ 129 h 321"/>
                <a:gd name="T60" fmla="*/ 860 w 1433"/>
                <a:gd name="T61" fmla="*/ 257 h 321"/>
                <a:gd name="T62" fmla="*/ 684 w 1433"/>
                <a:gd name="T63" fmla="*/ 257 h 321"/>
                <a:gd name="T64" fmla="*/ 684 w 1433"/>
                <a:gd name="T65" fmla="*/ 164 h 321"/>
                <a:gd name="T66" fmla="*/ 860 w 1433"/>
                <a:gd name="T67" fmla="*/ 164 h 321"/>
                <a:gd name="T68" fmla="*/ 860 w 1433"/>
                <a:gd name="T69" fmla="*/ 257 h 321"/>
                <a:gd name="T70" fmla="*/ 1071 w 1433"/>
                <a:gd name="T71" fmla="*/ 257 h 321"/>
                <a:gd name="T72" fmla="*/ 911 w 1433"/>
                <a:gd name="T73" fmla="*/ 257 h 321"/>
                <a:gd name="T74" fmla="*/ 911 w 1433"/>
                <a:gd name="T75" fmla="*/ 190 h 321"/>
                <a:gd name="T76" fmla="*/ 1071 w 1433"/>
                <a:gd name="T77" fmla="*/ 190 h 321"/>
                <a:gd name="T78" fmla="*/ 1071 w 1433"/>
                <a:gd name="T79" fmla="*/ 257 h 321"/>
                <a:gd name="T80" fmla="*/ 1071 w 1433"/>
                <a:gd name="T81" fmla="*/ 129 h 321"/>
                <a:gd name="T82" fmla="*/ 911 w 1433"/>
                <a:gd name="T83" fmla="*/ 129 h 321"/>
                <a:gd name="T84" fmla="*/ 911 w 1433"/>
                <a:gd name="T85" fmla="*/ 62 h 321"/>
                <a:gd name="T86" fmla="*/ 1071 w 1433"/>
                <a:gd name="T87" fmla="*/ 62 h 321"/>
                <a:gd name="T88" fmla="*/ 1071 w 1433"/>
                <a:gd name="T89" fmla="*/ 129 h 321"/>
                <a:gd name="T90" fmla="*/ 1199 w 1433"/>
                <a:gd name="T91" fmla="*/ 253 h 321"/>
                <a:gd name="T92" fmla="*/ 1132 w 1433"/>
                <a:gd name="T93" fmla="*/ 253 h 321"/>
                <a:gd name="T94" fmla="*/ 1132 w 1433"/>
                <a:gd name="T95" fmla="*/ 62 h 321"/>
                <a:gd name="T96" fmla="*/ 1199 w 1433"/>
                <a:gd name="T97" fmla="*/ 62 h 321"/>
                <a:gd name="T98" fmla="*/ 1199 w 1433"/>
                <a:gd name="T99" fmla="*/ 253 h 321"/>
                <a:gd name="T100" fmla="*/ 1314 w 1433"/>
                <a:gd name="T101" fmla="*/ 198 h 321"/>
                <a:gd name="T102" fmla="*/ 1279 w 1433"/>
                <a:gd name="T103" fmla="*/ 164 h 321"/>
                <a:gd name="T104" fmla="*/ 1314 w 1433"/>
                <a:gd name="T105" fmla="*/ 129 h 321"/>
                <a:gd name="T106" fmla="*/ 1349 w 1433"/>
                <a:gd name="T107" fmla="*/ 164 h 321"/>
                <a:gd name="T108" fmla="*/ 1314 w 1433"/>
                <a:gd name="T109" fmla="*/ 198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33" h="321">
                  <a:moveTo>
                    <a:pt x="0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1433" y="321"/>
                    <a:pt x="1433" y="321"/>
                    <a:pt x="1433" y="321"/>
                  </a:cubicBezTo>
                  <a:cubicBezTo>
                    <a:pt x="1433" y="0"/>
                    <a:pt x="1433" y="0"/>
                    <a:pt x="1433" y="0"/>
                  </a:cubicBezTo>
                  <a:lnTo>
                    <a:pt x="0" y="0"/>
                  </a:lnTo>
                  <a:close/>
                  <a:moveTo>
                    <a:pt x="119" y="197"/>
                  </a:moveTo>
                  <a:cubicBezTo>
                    <a:pt x="100" y="197"/>
                    <a:pt x="84" y="182"/>
                    <a:pt x="84" y="162"/>
                  </a:cubicBezTo>
                  <a:cubicBezTo>
                    <a:pt x="84" y="143"/>
                    <a:pt x="100" y="127"/>
                    <a:pt x="119" y="127"/>
                  </a:cubicBezTo>
                  <a:cubicBezTo>
                    <a:pt x="138" y="127"/>
                    <a:pt x="154" y="143"/>
                    <a:pt x="154" y="162"/>
                  </a:cubicBezTo>
                  <a:cubicBezTo>
                    <a:pt x="154" y="182"/>
                    <a:pt x="138" y="197"/>
                    <a:pt x="119" y="197"/>
                  </a:cubicBezTo>
                  <a:close/>
                  <a:moveTo>
                    <a:pt x="395" y="257"/>
                  </a:moveTo>
                  <a:cubicBezTo>
                    <a:pt x="235" y="257"/>
                    <a:pt x="235" y="257"/>
                    <a:pt x="235" y="257"/>
                  </a:cubicBezTo>
                  <a:cubicBezTo>
                    <a:pt x="235" y="190"/>
                    <a:pt x="235" y="190"/>
                    <a:pt x="235" y="190"/>
                  </a:cubicBezTo>
                  <a:cubicBezTo>
                    <a:pt x="395" y="190"/>
                    <a:pt x="395" y="190"/>
                    <a:pt x="395" y="190"/>
                  </a:cubicBezTo>
                  <a:lnTo>
                    <a:pt x="395" y="257"/>
                  </a:lnTo>
                  <a:close/>
                  <a:moveTo>
                    <a:pt x="395" y="129"/>
                  </a:moveTo>
                  <a:cubicBezTo>
                    <a:pt x="235" y="129"/>
                    <a:pt x="235" y="129"/>
                    <a:pt x="235" y="129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395" y="62"/>
                    <a:pt x="395" y="62"/>
                    <a:pt x="395" y="62"/>
                  </a:cubicBezTo>
                  <a:lnTo>
                    <a:pt x="395" y="129"/>
                  </a:lnTo>
                  <a:close/>
                  <a:moveTo>
                    <a:pt x="630" y="257"/>
                  </a:moveTo>
                  <a:cubicBezTo>
                    <a:pt x="469" y="257"/>
                    <a:pt x="469" y="257"/>
                    <a:pt x="469" y="257"/>
                  </a:cubicBezTo>
                  <a:cubicBezTo>
                    <a:pt x="469" y="190"/>
                    <a:pt x="469" y="190"/>
                    <a:pt x="469" y="190"/>
                  </a:cubicBezTo>
                  <a:cubicBezTo>
                    <a:pt x="630" y="190"/>
                    <a:pt x="630" y="190"/>
                    <a:pt x="630" y="190"/>
                  </a:cubicBezTo>
                  <a:lnTo>
                    <a:pt x="630" y="257"/>
                  </a:lnTo>
                  <a:close/>
                  <a:moveTo>
                    <a:pt x="630" y="129"/>
                  </a:moveTo>
                  <a:cubicBezTo>
                    <a:pt x="469" y="129"/>
                    <a:pt x="469" y="129"/>
                    <a:pt x="469" y="129"/>
                  </a:cubicBezTo>
                  <a:cubicBezTo>
                    <a:pt x="469" y="62"/>
                    <a:pt x="469" y="62"/>
                    <a:pt x="469" y="62"/>
                  </a:cubicBezTo>
                  <a:cubicBezTo>
                    <a:pt x="630" y="62"/>
                    <a:pt x="630" y="62"/>
                    <a:pt x="630" y="62"/>
                  </a:cubicBezTo>
                  <a:lnTo>
                    <a:pt x="630" y="129"/>
                  </a:lnTo>
                  <a:close/>
                  <a:moveTo>
                    <a:pt x="860" y="257"/>
                  </a:moveTo>
                  <a:cubicBezTo>
                    <a:pt x="684" y="257"/>
                    <a:pt x="684" y="257"/>
                    <a:pt x="684" y="257"/>
                  </a:cubicBezTo>
                  <a:cubicBezTo>
                    <a:pt x="684" y="164"/>
                    <a:pt x="684" y="164"/>
                    <a:pt x="684" y="164"/>
                  </a:cubicBezTo>
                  <a:cubicBezTo>
                    <a:pt x="860" y="164"/>
                    <a:pt x="860" y="164"/>
                    <a:pt x="860" y="164"/>
                  </a:cubicBezTo>
                  <a:lnTo>
                    <a:pt x="860" y="257"/>
                  </a:lnTo>
                  <a:close/>
                  <a:moveTo>
                    <a:pt x="1071" y="257"/>
                  </a:moveTo>
                  <a:cubicBezTo>
                    <a:pt x="911" y="257"/>
                    <a:pt x="911" y="257"/>
                    <a:pt x="911" y="257"/>
                  </a:cubicBezTo>
                  <a:cubicBezTo>
                    <a:pt x="911" y="190"/>
                    <a:pt x="911" y="190"/>
                    <a:pt x="911" y="190"/>
                  </a:cubicBezTo>
                  <a:cubicBezTo>
                    <a:pt x="1071" y="190"/>
                    <a:pt x="1071" y="190"/>
                    <a:pt x="1071" y="190"/>
                  </a:cubicBezTo>
                  <a:lnTo>
                    <a:pt x="1071" y="257"/>
                  </a:lnTo>
                  <a:close/>
                  <a:moveTo>
                    <a:pt x="1071" y="129"/>
                  </a:moveTo>
                  <a:cubicBezTo>
                    <a:pt x="911" y="129"/>
                    <a:pt x="911" y="129"/>
                    <a:pt x="911" y="129"/>
                  </a:cubicBezTo>
                  <a:cubicBezTo>
                    <a:pt x="911" y="62"/>
                    <a:pt x="911" y="62"/>
                    <a:pt x="911" y="62"/>
                  </a:cubicBezTo>
                  <a:cubicBezTo>
                    <a:pt x="1071" y="62"/>
                    <a:pt x="1071" y="62"/>
                    <a:pt x="1071" y="62"/>
                  </a:cubicBezTo>
                  <a:lnTo>
                    <a:pt x="1071" y="129"/>
                  </a:lnTo>
                  <a:close/>
                  <a:moveTo>
                    <a:pt x="1199" y="253"/>
                  </a:moveTo>
                  <a:cubicBezTo>
                    <a:pt x="1132" y="253"/>
                    <a:pt x="1132" y="253"/>
                    <a:pt x="1132" y="253"/>
                  </a:cubicBezTo>
                  <a:cubicBezTo>
                    <a:pt x="1132" y="62"/>
                    <a:pt x="1132" y="62"/>
                    <a:pt x="1132" y="62"/>
                  </a:cubicBezTo>
                  <a:cubicBezTo>
                    <a:pt x="1199" y="62"/>
                    <a:pt x="1199" y="62"/>
                    <a:pt x="1199" y="62"/>
                  </a:cubicBezTo>
                  <a:lnTo>
                    <a:pt x="1199" y="253"/>
                  </a:lnTo>
                  <a:close/>
                  <a:moveTo>
                    <a:pt x="1314" y="198"/>
                  </a:moveTo>
                  <a:cubicBezTo>
                    <a:pt x="1295" y="198"/>
                    <a:pt x="1279" y="183"/>
                    <a:pt x="1279" y="164"/>
                  </a:cubicBezTo>
                  <a:cubicBezTo>
                    <a:pt x="1279" y="144"/>
                    <a:pt x="1295" y="129"/>
                    <a:pt x="1314" y="129"/>
                  </a:cubicBezTo>
                  <a:cubicBezTo>
                    <a:pt x="1333" y="129"/>
                    <a:pt x="1349" y="144"/>
                    <a:pt x="1349" y="164"/>
                  </a:cubicBezTo>
                  <a:cubicBezTo>
                    <a:pt x="1349" y="183"/>
                    <a:pt x="1333" y="198"/>
                    <a:pt x="1314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1" name="Freeform 92"/>
            <p:cNvSpPr>
              <a:spLocks/>
            </p:cNvSpPr>
            <p:nvPr/>
          </p:nvSpPr>
          <p:spPr bwMode="auto">
            <a:xfrm>
              <a:off x="1684338" y="3484563"/>
              <a:ext cx="109538" cy="92075"/>
            </a:xfrm>
            <a:custGeom>
              <a:avLst/>
              <a:gdLst>
                <a:gd name="T0" fmla="*/ 0 w 69"/>
                <a:gd name="T1" fmla="*/ 0 h 58"/>
                <a:gd name="T2" fmla="*/ 0 w 69"/>
                <a:gd name="T3" fmla="*/ 42 h 58"/>
                <a:gd name="T4" fmla="*/ 14 w 69"/>
                <a:gd name="T5" fmla="*/ 42 h 58"/>
                <a:gd name="T6" fmla="*/ 14 w 69"/>
                <a:gd name="T7" fmla="*/ 51 h 58"/>
                <a:gd name="T8" fmla="*/ 22 w 69"/>
                <a:gd name="T9" fmla="*/ 51 h 58"/>
                <a:gd name="T10" fmla="*/ 22 w 69"/>
                <a:gd name="T11" fmla="*/ 58 h 58"/>
                <a:gd name="T12" fmla="*/ 48 w 69"/>
                <a:gd name="T13" fmla="*/ 58 h 58"/>
                <a:gd name="T14" fmla="*/ 48 w 69"/>
                <a:gd name="T15" fmla="*/ 51 h 58"/>
                <a:gd name="T16" fmla="*/ 56 w 69"/>
                <a:gd name="T17" fmla="*/ 51 h 58"/>
                <a:gd name="T18" fmla="*/ 56 w 69"/>
                <a:gd name="T19" fmla="*/ 42 h 58"/>
                <a:gd name="T20" fmla="*/ 69 w 69"/>
                <a:gd name="T21" fmla="*/ 42 h 58"/>
                <a:gd name="T22" fmla="*/ 69 w 69"/>
                <a:gd name="T23" fmla="*/ 0 h 58"/>
                <a:gd name="T24" fmla="*/ 0 w 69"/>
                <a:gd name="T2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58">
                  <a:moveTo>
                    <a:pt x="0" y="0"/>
                  </a:moveTo>
                  <a:lnTo>
                    <a:pt x="0" y="42"/>
                  </a:lnTo>
                  <a:lnTo>
                    <a:pt x="14" y="42"/>
                  </a:lnTo>
                  <a:lnTo>
                    <a:pt x="14" y="51"/>
                  </a:lnTo>
                  <a:lnTo>
                    <a:pt x="22" y="51"/>
                  </a:lnTo>
                  <a:lnTo>
                    <a:pt x="22" y="58"/>
                  </a:lnTo>
                  <a:lnTo>
                    <a:pt x="48" y="58"/>
                  </a:lnTo>
                  <a:lnTo>
                    <a:pt x="48" y="51"/>
                  </a:lnTo>
                  <a:lnTo>
                    <a:pt x="56" y="51"/>
                  </a:lnTo>
                  <a:lnTo>
                    <a:pt x="56" y="42"/>
                  </a:lnTo>
                  <a:lnTo>
                    <a:pt x="69" y="42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2" name="Rectangle 93"/>
            <p:cNvSpPr>
              <a:spLocks noChangeArrowheads="1"/>
            </p:cNvSpPr>
            <p:nvPr/>
          </p:nvSpPr>
          <p:spPr bwMode="auto">
            <a:xfrm>
              <a:off x="1655763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3" name="Rectangle 94"/>
            <p:cNvSpPr>
              <a:spLocks noChangeArrowheads="1"/>
            </p:cNvSpPr>
            <p:nvPr/>
          </p:nvSpPr>
          <p:spPr bwMode="auto">
            <a:xfrm>
              <a:off x="1784350" y="3565526"/>
              <a:ext cx="39688" cy="111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154" name="Gerader Verbinder 153"/>
          <p:cNvCxnSpPr/>
          <p:nvPr/>
        </p:nvCxnSpPr>
        <p:spPr bwMode="auto">
          <a:xfrm>
            <a:off x="6606141" y="3706548"/>
            <a:ext cx="3229" cy="53847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55" name="Gruppieren 154"/>
          <p:cNvGrpSpPr/>
          <p:nvPr/>
        </p:nvGrpSpPr>
        <p:grpSpPr>
          <a:xfrm>
            <a:off x="6091828" y="3402195"/>
            <a:ext cx="1028629" cy="611424"/>
            <a:chOff x="3960223" y="1851551"/>
            <a:chExt cx="1215924" cy="722753"/>
          </a:xfrm>
          <a:solidFill>
            <a:schemeClr val="bg2"/>
          </a:solidFill>
        </p:grpSpPr>
        <p:sp>
          <p:nvSpPr>
            <p:cNvPr id="156" name="Rechteck 155"/>
            <p:cNvSpPr/>
            <p:nvPr/>
          </p:nvSpPr>
          <p:spPr bwMode="auto">
            <a:xfrm>
              <a:off x="3967854" y="2009160"/>
              <a:ext cx="894776" cy="202162"/>
            </a:xfrm>
            <a:prstGeom prst="rect">
              <a:avLst/>
            </a:prstGeom>
            <a:grpFill/>
            <a:ln w="9525" algn="ctr">
              <a:noFill/>
              <a:miter lim="800000"/>
              <a:headEnd/>
              <a:tailEnd/>
            </a:ln>
            <a:effectLst/>
            <a:extLst/>
          </p:spPr>
          <p:txBody>
            <a:bodyPr wrap="square" lIns="72000" tIns="54000" rIns="72000" bIns="54000" rtlCol="0" anchor="ctr">
              <a:spAutoFit/>
            </a:bodyPr>
            <a:lstStyle/>
            <a:p>
              <a:pPr marL="215900" indent="-215900" algn="ctr">
                <a:spcAft>
                  <a:spcPts val="563"/>
                </a:spcAft>
                <a:buClr>
                  <a:schemeClr val="tx2"/>
                </a:buClr>
              </a:pPr>
              <a:endParaRPr lang="de-DE" sz="1400" dirty="0"/>
            </a:p>
          </p:txBody>
        </p:sp>
        <p:grpSp>
          <p:nvGrpSpPr>
            <p:cNvPr id="157" name="Gruppieren 156"/>
            <p:cNvGrpSpPr/>
            <p:nvPr/>
          </p:nvGrpSpPr>
          <p:grpSpPr>
            <a:xfrm>
              <a:off x="4715079" y="1851551"/>
              <a:ext cx="461068" cy="382948"/>
              <a:chOff x="4811713" y="714375"/>
              <a:chExt cx="1817688" cy="1509713"/>
            </a:xfrm>
            <a:grpFill/>
          </p:grpSpPr>
          <p:sp>
            <p:nvSpPr>
              <p:cNvPr id="159" name="Rectangle 21"/>
              <p:cNvSpPr>
                <a:spLocks noChangeArrowheads="1"/>
              </p:cNvSpPr>
              <p:nvPr/>
            </p:nvSpPr>
            <p:spPr bwMode="auto">
              <a:xfrm>
                <a:off x="5249863" y="1298575"/>
                <a:ext cx="1379538" cy="9255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160" name="Gruppieren 159"/>
              <p:cNvGrpSpPr/>
              <p:nvPr/>
            </p:nvGrpSpPr>
            <p:grpSpPr>
              <a:xfrm>
                <a:off x="5370513" y="1298575"/>
                <a:ext cx="1258887" cy="925513"/>
                <a:chOff x="5370513" y="1298575"/>
                <a:chExt cx="1258887" cy="925513"/>
              </a:xfrm>
              <a:grpFill/>
            </p:grpSpPr>
            <p:sp>
              <p:nvSpPr>
                <p:cNvPr id="167" name="Rectangle 22"/>
                <p:cNvSpPr>
                  <a:spLocks noChangeArrowheads="1"/>
                </p:cNvSpPr>
                <p:nvPr/>
              </p:nvSpPr>
              <p:spPr bwMode="auto">
                <a:xfrm>
                  <a:off x="5370513" y="1298575"/>
                  <a:ext cx="600075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68" name="Rectangle 23"/>
                <p:cNvSpPr>
                  <a:spLocks noChangeArrowheads="1"/>
                </p:cNvSpPr>
                <p:nvPr/>
              </p:nvSpPr>
              <p:spPr bwMode="auto">
                <a:xfrm>
                  <a:off x="6032500" y="1298575"/>
                  <a:ext cx="596900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69" name="Rectangle 24"/>
                <p:cNvSpPr>
                  <a:spLocks noChangeArrowheads="1"/>
                </p:cNvSpPr>
                <p:nvPr/>
              </p:nvSpPr>
              <p:spPr bwMode="auto">
                <a:xfrm>
                  <a:off x="5448300" y="1627188"/>
                  <a:ext cx="1181100" cy="2682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70" name="Rectangle 25"/>
                <p:cNvSpPr>
                  <a:spLocks noChangeArrowheads="1"/>
                </p:cNvSpPr>
                <p:nvPr/>
              </p:nvSpPr>
              <p:spPr bwMode="auto">
                <a:xfrm>
                  <a:off x="6032500" y="1957388"/>
                  <a:ext cx="596900" cy="2667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71" name="Freeform 26"/>
                <p:cNvSpPr>
                  <a:spLocks/>
                </p:cNvSpPr>
                <p:nvPr/>
              </p:nvSpPr>
              <p:spPr bwMode="auto">
                <a:xfrm>
                  <a:off x="5370513" y="1957388"/>
                  <a:ext cx="600075" cy="266700"/>
                </a:xfrm>
                <a:custGeom>
                  <a:avLst/>
                  <a:gdLst>
                    <a:gd name="T0" fmla="*/ 378 w 378"/>
                    <a:gd name="T1" fmla="*/ 168 h 168"/>
                    <a:gd name="T2" fmla="*/ 0 w 378"/>
                    <a:gd name="T3" fmla="*/ 168 h 168"/>
                    <a:gd name="T4" fmla="*/ 68 w 378"/>
                    <a:gd name="T5" fmla="*/ 0 h 168"/>
                    <a:gd name="T6" fmla="*/ 378 w 378"/>
                    <a:gd name="T7" fmla="*/ 0 h 168"/>
                    <a:gd name="T8" fmla="*/ 378 w 378"/>
                    <a:gd name="T9" fmla="*/ 168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8" h="168">
                      <a:moveTo>
                        <a:pt x="378" y="168"/>
                      </a:moveTo>
                      <a:lnTo>
                        <a:pt x="0" y="168"/>
                      </a:lnTo>
                      <a:lnTo>
                        <a:pt x="68" y="0"/>
                      </a:lnTo>
                      <a:lnTo>
                        <a:pt x="378" y="0"/>
                      </a:lnTo>
                      <a:lnTo>
                        <a:pt x="378" y="16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161" name="Gruppieren 160"/>
              <p:cNvGrpSpPr/>
              <p:nvPr/>
            </p:nvGrpSpPr>
            <p:grpSpPr>
              <a:xfrm>
                <a:off x="4811713" y="881063"/>
                <a:ext cx="995363" cy="1343025"/>
                <a:chOff x="4811713" y="881063"/>
                <a:chExt cx="995363" cy="1343025"/>
              </a:xfrm>
              <a:grpFill/>
            </p:grpSpPr>
            <p:sp>
              <p:nvSpPr>
                <p:cNvPr id="165" name="Freeform 27"/>
                <p:cNvSpPr>
                  <a:spLocks/>
                </p:cNvSpPr>
                <p:nvPr/>
              </p:nvSpPr>
              <p:spPr bwMode="auto">
                <a:xfrm>
                  <a:off x="4811713" y="881063"/>
                  <a:ext cx="995363" cy="1343025"/>
                </a:xfrm>
                <a:custGeom>
                  <a:avLst/>
                  <a:gdLst>
                    <a:gd name="T0" fmla="*/ 182 w 305"/>
                    <a:gd name="T1" fmla="*/ 412 h 412"/>
                    <a:gd name="T2" fmla="*/ 232 w 305"/>
                    <a:gd name="T3" fmla="*/ 189 h 412"/>
                    <a:gd name="T4" fmla="*/ 202 w 305"/>
                    <a:gd name="T5" fmla="*/ 76 h 412"/>
                    <a:gd name="T6" fmla="*/ 176 w 305"/>
                    <a:gd name="T7" fmla="*/ 155 h 412"/>
                    <a:gd name="T8" fmla="*/ 125 w 305"/>
                    <a:gd name="T9" fmla="*/ 0 h 412"/>
                    <a:gd name="T10" fmla="*/ 65 w 305"/>
                    <a:gd name="T11" fmla="*/ 209 h 412"/>
                    <a:gd name="T12" fmla="*/ 126 w 305"/>
                    <a:gd name="T13" fmla="*/ 412 h 412"/>
                    <a:gd name="T14" fmla="*/ 125 w 305"/>
                    <a:gd name="T15" fmla="*/ 325 h 412"/>
                    <a:gd name="T16" fmla="*/ 157 w 305"/>
                    <a:gd name="T17" fmla="*/ 252 h 412"/>
                    <a:gd name="T18" fmla="*/ 184 w 305"/>
                    <a:gd name="T19" fmla="*/ 321 h 412"/>
                    <a:gd name="T20" fmla="*/ 182 w 305"/>
                    <a:gd name="T21" fmla="*/ 412 h 4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05" h="412">
                      <a:moveTo>
                        <a:pt x="182" y="412"/>
                      </a:moveTo>
                      <a:cubicBezTo>
                        <a:pt x="268" y="391"/>
                        <a:pt x="305" y="283"/>
                        <a:pt x="232" y="189"/>
                      </a:cubicBezTo>
                      <a:cubicBezTo>
                        <a:pt x="182" y="124"/>
                        <a:pt x="202" y="76"/>
                        <a:pt x="202" y="76"/>
                      </a:cubicBezTo>
                      <a:cubicBezTo>
                        <a:pt x="202" y="76"/>
                        <a:pt x="178" y="113"/>
                        <a:pt x="176" y="155"/>
                      </a:cubicBezTo>
                      <a:cubicBezTo>
                        <a:pt x="167" y="92"/>
                        <a:pt x="148" y="26"/>
                        <a:pt x="125" y="0"/>
                      </a:cubicBezTo>
                      <a:cubicBezTo>
                        <a:pt x="125" y="27"/>
                        <a:pt x="141" y="111"/>
                        <a:pt x="65" y="209"/>
                      </a:cubicBezTo>
                      <a:cubicBezTo>
                        <a:pt x="0" y="292"/>
                        <a:pt x="33" y="400"/>
                        <a:pt x="126" y="412"/>
                      </a:cubicBezTo>
                      <a:cubicBezTo>
                        <a:pt x="113" y="389"/>
                        <a:pt x="93" y="365"/>
                        <a:pt x="125" y="325"/>
                      </a:cubicBezTo>
                      <a:cubicBezTo>
                        <a:pt x="154" y="291"/>
                        <a:pt x="157" y="252"/>
                        <a:pt x="157" y="252"/>
                      </a:cubicBezTo>
                      <a:cubicBezTo>
                        <a:pt x="157" y="252"/>
                        <a:pt x="156" y="283"/>
                        <a:pt x="184" y="321"/>
                      </a:cubicBezTo>
                      <a:cubicBezTo>
                        <a:pt x="203" y="347"/>
                        <a:pt x="202" y="355"/>
                        <a:pt x="182" y="4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66" name="Freeform 29"/>
                <p:cNvSpPr>
                  <a:spLocks/>
                </p:cNvSpPr>
                <p:nvPr/>
              </p:nvSpPr>
              <p:spPr bwMode="auto">
                <a:xfrm>
                  <a:off x="5194300" y="1946275"/>
                  <a:ext cx="247650" cy="277813"/>
                </a:xfrm>
                <a:custGeom>
                  <a:avLst/>
                  <a:gdLst>
                    <a:gd name="T0" fmla="*/ 65 w 76"/>
                    <a:gd name="T1" fmla="*/ 85 h 85"/>
                    <a:gd name="T2" fmla="*/ 53 w 76"/>
                    <a:gd name="T3" fmla="*/ 37 h 85"/>
                    <a:gd name="T4" fmla="*/ 37 w 76"/>
                    <a:gd name="T5" fmla="*/ 0 h 85"/>
                    <a:gd name="T6" fmla="*/ 19 w 76"/>
                    <a:gd name="T7" fmla="*/ 40 h 85"/>
                    <a:gd name="T8" fmla="*/ 9 w 76"/>
                    <a:gd name="T9" fmla="*/ 85 h 85"/>
                    <a:gd name="T10" fmla="*/ 65 w 76"/>
                    <a:gd name="T11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85">
                      <a:moveTo>
                        <a:pt x="65" y="85"/>
                      </a:moveTo>
                      <a:cubicBezTo>
                        <a:pt x="76" y="54"/>
                        <a:pt x="63" y="51"/>
                        <a:pt x="53" y="37"/>
                      </a:cubicBezTo>
                      <a:cubicBezTo>
                        <a:pt x="36" y="17"/>
                        <a:pt x="37" y="0"/>
                        <a:pt x="37" y="0"/>
                      </a:cubicBezTo>
                      <a:cubicBezTo>
                        <a:pt x="37" y="0"/>
                        <a:pt x="35" y="21"/>
                        <a:pt x="19" y="40"/>
                      </a:cubicBezTo>
                      <a:cubicBezTo>
                        <a:pt x="0" y="61"/>
                        <a:pt x="2" y="73"/>
                        <a:pt x="9" y="85"/>
                      </a:cubicBezTo>
                      <a:lnTo>
                        <a:pt x="65" y="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162" name="Gruppieren 161"/>
              <p:cNvGrpSpPr/>
              <p:nvPr/>
            </p:nvGrpSpPr>
            <p:grpSpPr>
              <a:xfrm>
                <a:off x="4811713" y="714375"/>
                <a:ext cx="995363" cy="1509713"/>
                <a:chOff x="4811713" y="714375"/>
                <a:chExt cx="995363" cy="1509713"/>
              </a:xfrm>
              <a:grpFill/>
            </p:grpSpPr>
            <p:sp>
              <p:nvSpPr>
                <p:cNvPr id="163" name="Freeform 28"/>
                <p:cNvSpPr>
                  <a:spLocks/>
                </p:cNvSpPr>
                <p:nvPr/>
              </p:nvSpPr>
              <p:spPr bwMode="auto">
                <a:xfrm>
                  <a:off x="5024438" y="1543050"/>
                  <a:ext cx="563563" cy="681038"/>
                </a:xfrm>
                <a:custGeom>
                  <a:avLst/>
                  <a:gdLst>
                    <a:gd name="T0" fmla="*/ 117 w 173"/>
                    <a:gd name="T1" fmla="*/ 209 h 209"/>
                    <a:gd name="T2" fmla="*/ 132 w 173"/>
                    <a:gd name="T3" fmla="*/ 91 h 209"/>
                    <a:gd name="T4" fmla="*/ 114 w 173"/>
                    <a:gd name="T5" fmla="*/ 31 h 209"/>
                    <a:gd name="T6" fmla="*/ 99 w 173"/>
                    <a:gd name="T7" fmla="*/ 72 h 209"/>
                    <a:gd name="T8" fmla="*/ 80 w 173"/>
                    <a:gd name="T9" fmla="*/ 0 h 209"/>
                    <a:gd name="T10" fmla="*/ 36 w 173"/>
                    <a:gd name="T11" fmla="*/ 101 h 209"/>
                    <a:gd name="T12" fmla="*/ 61 w 173"/>
                    <a:gd name="T13" fmla="*/ 209 h 209"/>
                    <a:gd name="T14" fmla="*/ 71 w 173"/>
                    <a:gd name="T15" fmla="*/ 164 h 209"/>
                    <a:gd name="T16" fmla="*/ 89 w 173"/>
                    <a:gd name="T17" fmla="*/ 124 h 209"/>
                    <a:gd name="T18" fmla="*/ 104 w 173"/>
                    <a:gd name="T19" fmla="*/ 161 h 209"/>
                    <a:gd name="T20" fmla="*/ 117 w 173"/>
                    <a:gd name="T21" fmla="*/ 209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73" h="209">
                      <a:moveTo>
                        <a:pt x="117" y="209"/>
                      </a:moveTo>
                      <a:cubicBezTo>
                        <a:pt x="155" y="188"/>
                        <a:pt x="173" y="141"/>
                        <a:pt x="132" y="91"/>
                      </a:cubicBezTo>
                      <a:cubicBezTo>
                        <a:pt x="103" y="56"/>
                        <a:pt x="114" y="31"/>
                        <a:pt x="114" y="31"/>
                      </a:cubicBezTo>
                      <a:cubicBezTo>
                        <a:pt x="114" y="31"/>
                        <a:pt x="100" y="50"/>
                        <a:pt x="99" y="72"/>
                      </a:cubicBezTo>
                      <a:cubicBezTo>
                        <a:pt x="94" y="39"/>
                        <a:pt x="89" y="23"/>
                        <a:pt x="80" y="0"/>
                      </a:cubicBezTo>
                      <a:cubicBezTo>
                        <a:pt x="80" y="14"/>
                        <a:pt x="80" y="49"/>
                        <a:pt x="36" y="101"/>
                      </a:cubicBezTo>
                      <a:cubicBezTo>
                        <a:pt x="0" y="146"/>
                        <a:pt x="35" y="199"/>
                        <a:pt x="61" y="209"/>
                      </a:cubicBezTo>
                      <a:cubicBezTo>
                        <a:pt x="54" y="197"/>
                        <a:pt x="52" y="185"/>
                        <a:pt x="71" y="164"/>
                      </a:cubicBezTo>
                      <a:cubicBezTo>
                        <a:pt x="87" y="145"/>
                        <a:pt x="89" y="124"/>
                        <a:pt x="89" y="124"/>
                      </a:cubicBezTo>
                      <a:cubicBezTo>
                        <a:pt x="89" y="124"/>
                        <a:pt x="88" y="141"/>
                        <a:pt x="104" y="161"/>
                      </a:cubicBezTo>
                      <a:cubicBezTo>
                        <a:pt x="115" y="175"/>
                        <a:pt x="128" y="179"/>
                        <a:pt x="117" y="20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64" name="Freeform 30"/>
                <p:cNvSpPr>
                  <a:spLocks/>
                </p:cNvSpPr>
                <p:nvPr/>
              </p:nvSpPr>
              <p:spPr bwMode="auto">
                <a:xfrm>
                  <a:off x="4811713" y="714375"/>
                  <a:ext cx="995363" cy="1509713"/>
                </a:xfrm>
                <a:custGeom>
                  <a:avLst/>
                  <a:gdLst>
                    <a:gd name="T0" fmla="*/ 248 w 305"/>
                    <a:gd name="T1" fmla="*/ 227 h 463"/>
                    <a:gd name="T2" fmla="*/ 220 w 305"/>
                    <a:gd name="T3" fmla="*/ 135 h 463"/>
                    <a:gd name="T4" fmla="*/ 220 w 305"/>
                    <a:gd name="T5" fmla="*/ 135 h 463"/>
                    <a:gd name="T6" fmla="*/ 185 w 305"/>
                    <a:gd name="T7" fmla="*/ 117 h 463"/>
                    <a:gd name="T8" fmla="*/ 180 w 305"/>
                    <a:gd name="T9" fmla="*/ 126 h 463"/>
                    <a:gd name="T10" fmla="*/ 140 w 305"/>
                    <a:gd name="T11" fmla="*/ 38 h 463"/>
                    <a:gd name="T12" fmla="*/ 105 w 305"/>
                    <a:gd name="T13" fmla="*/ 0 h 463"/>
                    <a:gd name="T14" fmla="*/ 105 w 305"/>
                    <a:gd name="T15" fmla="*/ 51 h 463"/>
                    <a:gd name="T16" fmla="*/ 105 w 305"/>
                    <a:gd name="T17" fmla="*/ 65 h 463"/>
                    <a:gd name="T18" fmla="*/ 49 w 305"/>
                    <a:gd name="T19" fmla="*/ 248 h 463"/>
                    <a:gd name="T20" fmla="*/ 21 w 305"/>
                    <a:gd name="T21" fmla="*/ 406 h 463"/>
                    <a:gd name="T22" fmla="*/ 68 w 305"/>
                    <a:gd name="T23" fmla="*/ 463 h 463"/>
                    <a:gd name="T24" fmla="*/ 126 w 305"/>
                    <a:gd name="T25" fmla="*/ 463 h 463"/>
                    <a:gd name="T26" fmla="*/ 65 w 305"/>
                    <a:gd name="T27" fmla="*/ 260 h 463"/>
                    <a:gd name="T28" fmla="*/ 125 w 305"/>
                    <a:gd name="T29" fmla="*/ 51 h 463"/>
                    <a:gd name="T30" fmla="*/ 176 w 305"/>
                    <a:gd name="T31" fmla="*/ 206 h 463"/>
                    <a:gd name="T32" fmla="*/ 202 w 305"/>
                    <a:gd name="T33" fmla="*/ 127 h 463"/>
                    <a:gd name="T34" fmla="*/ 232 w 305"/>
                    <a:gd name="T35" fmla="*/ 240 h 463"/>
                    <a:gd name="T36" fmla="*/ 182 w 305"/>
                    <a:gd name="T37" fmla="*/ 463 h 463"/>
                    <a:gd name="T38" fmla="*/ 231 w 305"/>
                    <a:gd name="T39" fmla="*/ 463 h 463"/>
                    <a:gd name="T40" fmla="*/ 283 w 305"/>
                    <a:gd name="T41" fmla="*/ 395 h 463"/>
                    <a:gd name="T42" fmla="*/ 248 w 305"/>
                    <a:gd name="T43" fmla="*/ 227 h 4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05" h="463">
                      <a:moveTo>
                        <a:pt x="248" y="227"/>
                      </a:moveTo>
                      <a:cubicBezTo>
                        <a:pt x="207" y="174"/>
                        <a:pt x="220" y="136"/>
                        <a:pt x="220" y="135"/>
                      </a:cubicBezTo>
                      <a:cubicBezTo>
                        <a:pt x="220" y="135"/>
                        <a:pt x="220" y="135"/>
                        <a:pt x="220" y="135"/>
                      </a:cubicBezTo>
                      <a:cubicBezTo>
                        <a:pt x="185" y="117"/>
                        <a:pt x="185" y="117"/>
                        <a:pt x="185" y="117"/>
                      </a:cubicBezTo>
                      <a:cubicBezTo>
                        <a:pt x="185" y="117"/>
                        <a:pt x="182" y="120"/>
                        <a:pt x="180" y="126"/>
                      </a:cubicBezTo>
                      <a:cubicBezTo>
                        <a:pt x="170" y="92"/>
                        <a:pt x="157" y="57"/>
                        <a:pt x="140" y="38"/>
                      </a:cubicBezTo>
                      <a:cubicBezTo>
                        <a:pt x="105" y="0"/>
                        <a:pt x="105" y="0"/>
                        <a:pt x="105" y="0"/>
                      </a:cubicBezTo>
                      <a:cubicBezTo>
                        <a:pt x="105" y="51"/>
                        <a:pt x="105" y="51"/>
                        <a:pt x="105" y="51"/>
                      </a:cubicBezTo>
                      <a:cubicBezTo>
                        <a:pt x="105" y="55"/>
                        <a:pt x="105" y="60"/>
                        <a:pt x="105" y="65"/>
                      </a:cubicBezTo>
                      <a:cubicBezTo>
                        <a:pt x="107" y="98"/>
                        <a:pt x="111" y="167"/>
                        <a:pt x="49" y="248"/>
                      </a:cubicBezTo>
                      <a:cubicBezTo>
                        <a:pt x="11" y="295"/>
                        <a:pt x="1" y="356"/>
                        <a:pt x="21" y="406"/>
                      </a:cubicBezTo>
                      <a:cubicBezTo>
                        <a:pt x="31" y="430"/>
                        <a:pt x="48" y="450"/>
                        <a:pt x="68" y="463"/>
                      </a:cubicBezTo>
                      <a:cubicBezTo>
                        <a:pt x="126" y="463"/>
                        <a:pt x="126" y="463"/>
                        <a:pt x="126" y="463"/>
                      </a:cubicBezTo>
                      <a:cubicBezTo>
                        <a:pt x="33" y="451"/>
                        <a:pt x="0" y="342"/>
                        <a:pt x="65" y="260"/>
                      </a:cubicBezTo>
                      <a:cubicBezTo>
                        <a:pt x="141" y="162"/>
                        <a:pt x="125" y="78"/>
                        <a:pt x="125" y="51"/>
                      </a:cubicBezTo>
                      <a:cubicBezTo>
                        <a:pt x="148" y="77"/>
                        <a:pt x="167" y="143"/>
                        <a:pt x="176" y="206"/>
                      </a:cubicBezTo>
                      <a:cubicBezTo>
                        <a:pt x="178" y="164"/>
                        <a:pt x="202" y="127"/>
                        <a:pt x="202" y="127"/>
                      </a:cubicBezTo>
                      <a:cubicBezTo>
                        <a:pt x="202" y="127"/>
                        <a:pt x="182" y="175"/>
                        <a:pt x="232" y="240"/>
                      </a:cubicBezTo>
                      <a:cubicBezTo>
                        <a:pt x="305" y="334"/>
                        <a:pt x="268" y="442"/>
                        <a:pt x="182" y="463"/>
                      </a:cubicBezTo>
                      <a:cubicBezTo>
                        <a:pt x="231" y="463"/>
                        <a:pt x="231" y="463"/>
                        <a:pt x="231" y="463"/>
                      </a:cubicBezTo>
                      <a:cubicBezTo>
                        <a:pt x="255" y="447"/>
                        <a:pt x="273" y="424"/>
                        <a:pt x="283" y="395"/>
                      </a:cubicBezTo>
                      <a:cubicBezTo>
                        <a:pt x="302" y="341"/>
                        <a:pt x="289" y="280"/>
                        <a:pt x="248" y="2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sp>
          <p:nvSpPr>
            <p:cNvPr id="158" name="Textfeld 157"/>
            <p:cNvSpPr txBox="1"/>
            <p:nvPr/>
          </p:nvSpPr>
          <p:spPr>
            <a:xfrm>
              <a:off x="3960223" y="2297305"/>
              <a:ext cx="1215923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 smtClean="0"/>
                <a:t>Firewall</a:t>
              </a:r>
              <a:endParaRPr lang="de-DE" sz="1200" dirty="0"/>
            </a:p>
          </p:txBody>
        </p:sp>
      </p:grpSp>
      <p:cxnSp>
        <p:nvCxnSpPr>
          <p:cNvPr id="172" name="Gerader Verbinder 171"/>
          <p:cNvCxnSpPr/>
          <p:nvPr/>
        </p:nvCxnSpPr>
        <p:spPr bwMode="auto">
          <a:xfrm>
            <a:off x="6606141" y="3386304"/>
            <a:ext cx="0" cy="1373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3" name="Gerader Verbinder 172"/>
          <p:cNvCxnSpPr/>
          <p:nvPr/>
        </p:nvCxnSpPr>
        <p:spPr bwMode="auto">
          <a:xfrm>
            <a:off x="2234335" y="3380679"/>
            <a:ext cx="5950438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4" name="Gerader Verbinder 173"/>
          <p:cNvCxnSpPr/>
          <p:nvPr/>
        </p:nvCxnSpPr>
        <p:spPr bwMode="auto">
          <a:xfrm>
            <a:off x="2234335" y="3380679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5" name="Gerader Verbinder 174"/>
          <p:cNvCxnSpPr/>
          <p:nvPr/>
        </p:nvCxnSpPr>
        <p:spPr bwMode="auto">
          <a:xfrm>
            <a:off x="8175868" y="3370588"/>
            <a:ext cx="0" cy="387974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6" name="Grafik 175" descr="File:Perspective-&lt;strong&gt;Button&lt;/strong&gt;-Stop-icon.png - Wikimedia Common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957" y="5469197"/>
            <a:ext cx="406188" cy="406188"/>
          </a:xfrm>
          <a:prstGeom prst="rect">
            <a:avLst/>
          </a:prstGeom>
        </p:spPr>
      </p:pic>
      <p:cxnSp>
        <p:nvCxnSpPr>
          <p:cNvPr id="177" name="Gerader Verbinder 176"/>
          <p:cNvCxnSpPr/>
          <p:nvPr/>
        </p:nvCxnSpPr>
        <p:spPr bwMode="auto">
          <a:xfrm>
            <a:off x="6636273" y="5373216"/>
            <a:ext cx="0" cy="95981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8" name="Gerader Verbinder 177"/>
          <p:cNvCxnSpPr/>
          <p:nvPr/>
        </p:nvCxnSpPr>
        <p:spPr bwMode="auto">
          <a:xfrm>
            <a:off x="3716618" y="4856361"/>
            <a:ext cx="12597" cy="611778"/>
          </a:xfrm>
          <a:prstGeom prst="line">
            <a:avLst/>
          </a:prstGeom>
          <a:noFill/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79" name="Gruppieren 178"/>
          <p:cNvGrpSpPr/>
          <p:nvPr/>
        </p:nvGrpSpPr>
        <p:grpSpPr>
          <a:xfrm>
            <a:off x="4355976" y="4932006"/>
            <a:ext cx="1800266" cy="1102416"/>
            <a:chOff x="2272125" y="812339"/>
            <a:chExt cx="6405150" cy="3922277"/>
          </a:xfrm>
        </p:grpSpPr>
        <p:grpSp>
          <p:nvGrpSpPr>
            <p:cNvPr id="180" name="Gruppieren 179"/>
            <p:cNvGrpSpPr/>
            <p:nvPr/>
          </p:nvGrpSpPr>
          <p:grpSpPr>
            <a:xfrm>
              <a:off x="2272125" y="2193230"/>
              <a:ext cx="4390376" cy="2067436"/>
              <a:chOff x="2272125" y="2193230"/>
              <a:chExt cx="4390376" cy="2067436"/>
            </a:xfrm>
          </p:grpSpPr>
          <p:grpSp>
            <p:nvGrpSpPr>
              <p:cNvPr id="231" name="Gruppieren 230"/>
              <p:cNvGrpSpPr/>
              <p:nvPr/>
            </p:nvGrpSpPr>
            <p:grpSpPr>
              <a:xfrm>
                <a:off x="2746074" y="2193230"/>
                <a:ext cx="3916425" cy="2067436"/>
                <a:chOff x="2746074" y="2193230"/>
                <a:chExt cx="3916425" cy="2067436"/>
              </a:xfrm>
            </p:grpSpPr>
            <p:sp>
              <p:nvSpPr>
                <p:cNvPr id="235" name="Freeform 5"/>
                <p:cNvSpPr>
                  <a:spLocks/>
                </p:cNvSpPr>
                <p:nvPr/>
              </p:nvSpPr>
              <p:spPr bwMode="auto">
                <a:xfrm>
                  <a:off x="2746074" y="2197131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36" name="Freeform 9"/>
                <p:cNvSpPr>
                  <a:spLocks/>
                </p:cNvSpPr>
                <p:nvPr/>
              </p:nvSpPr>
              <p:spPr bwMode="auto">
                <a:xfrm>
                  <a:off x="6190500" y="2193230"/>
                  <a:ext cx="471999" cy="2063535"/>
                </a:xfrm>
                <a:custGeom>
                  <a:avLst/>
                  <a:gdLst>
                    <a:gd name="T0" fmla="*/ 0 w 242"/>
                    <a:gd name="T1" fmla="*/ 1058 h 1058"/>
                    <a:gd name="T2" fmla="*/ 242 w 242"/>
                    <a:gd name="T3" fmla="*/ 816 h 1058"/>
                    <a:gd name="T4" fmla="*/ 242 w 242"/>
                    <a:gd name="T5" fmla="*/ 0 h 1058"/>
                    <a:gd name="T6" fmla="*/ 0 w 242"/>
                    <a:gd name="T7" fmla="*/ 241 h 1058"/>
                    <a:gd name="T8" fmla="*/ 0 w 242"/>
                    <a:gd name="T9" fmla="*/ 1058 h 10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2" h="1058">
                      <a:moveTo>
                        <a:pt x="0" y="1058"/>
                      </a:moveTo>
                      <a:lnTo>
                        <a:pt x="242" y="816"/>
                      </a:lnTo>
                      <a:lnTo>
                        <a:pt x="242" y="0"/>
                      </a:lnTo>
                      <a:lnTo>
                        <a:pt x="0" y="241"/>
                      </a:lnTo>
                      <a:lnTo>
                        <a:pt x="0" y="1058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32" name="Freeform 6"/>
              <p:cNvSpPr>
                <a:spLocks/>
              </p:cNvSpPr>
              <p:nvPr/>
            </p:nvSpPr>
            <p:spPr bwMode="auto">
              <a:xfrm>
                <a:off x="2272125" y="2663280"/>
                <a:ext cx="3918376" cy="1593486"/>
              </a:xfrm>
              <a:custGeom>
                <a:avLst/>
                <a:gdLst>
                  <a:gd name="T0" fmla="*/ 1778 w 2009"/>
                  <a:gd name="T1" fmla="*/ 0 h 817"/>
                  <a:gd name="T2" fmla="*/ 247 w 2009"/>
                  <a:gd name="T3" fmla="*/ 0 h 817"/>
                  <a:gd name="T4" fmla="*/ 0 w 2009"/>
                  <a:gd name="T5" fmla="*/ 0 h 817"/>
                  <a:gd name="T6" fmla="*/ 0 w 2009"/>
                  <a:gd name="T7" fmla="*/ 328 h 817"/>
                  <a:gd name="T8" fmla="*/ 0 w 2009"/>
                  <a:gd name="T9" fmla="*/ 817 h 817"/>
                  <a:gd name="T10" fmla="*/ 247 w 2009"/>
                  <a:gd name="T11" fmla="*/ 817 h 817"/>
                  <a:gd name="T12" fmla="*/ 247 w 2009"/>
                  <a:gd name="T13" fmla="*/ 328 h 817"/>
                  <a:gd name="T14" fmla="*/ 1778 w 2009"/>
                  <a:gd name="T15" fmla="*/ 328 h 817"/>
                  <a:gd name="T16" fmla="*/ 1778 w 2009"/>
                  <a:gd name="T17" fmla="*/ 817 h 817"/>
                  <a:gd name="T18" fmla="*/ 2009 w 2009"/>
                  <a:gd name="T19" fmla="*/ 817 h 817"/>
                  <a:gd name="T20" fmla="*/ 2009 w 2009"/>
                  <a:gd name="T21" fmla="*/ 328 h 817"/>
                  <a:gd name="T22" fmla="*/ 2009 w 2009"/>
                  <a:gd name="T23" fmla="*/ 0 h 817"/>
                  <a:gd name="T24" fmla="*/ 1778 w 2009"/>
                  <a:gd name="T25" fmla="*/ 0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09" h="817">
                    <a:moveTo>
                      <a:pt x="1778" y="0"/>
                    </a:moveTo>
                    <a:lnTo>
                      <a:pt x="247" y="0"/>
                    </a:lnTo>
                    <a:lnTo>
                      <a:pt x="0" y="0"/>
                    </a:lnTo>
                    <a:lnTo>
                      <a:pt x="0" y="328"/>
                    </a:lnTo>
                    <a:lnTo>
                      <a:pt x="0" y="817"/>
                    </a:lnTo>
                    <a:lnTo>
                      <a:pt x="247" y="817"/>
                    </a:lnTo>
                    <a:lnTo>
                      <a:pt x="247" y="328"/>
                    </a:lnTo>
                    <a:lnTo>
                      <a:pt x="1778" y="328"/>
                    </a:lnTo>
                    <a:lnTo>
                      <a:pt x="1778" y="817"/>
                    </a:lnTo>
                    <a:lnTo>
                      <a:pt x="2009" y="817"/>
                    </a:lnTo>
                    <a:lnTo>
                      <a:pt x="2009" y="328"/>
                    </a:lnTo>
                    <a:lnTo>
                      <a:pt x="2009" y="0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3" name="Freeform 7"/>
              <p:cNvSpPr>
                <a:spLocks/>
              </p:cNvSpPr>
              <p:nvPr/>
            </p:nvSpPr>
            <p:spPr bwMode="auto">
              <a:xfrm>
                <a:off x="2272125" y="2193230"/>
                <a:ext cx="4390376" cy="470050"/>
              </a:xfrm>
              <a:custGeom>
                <a:avLst/>
                <a:gdLst>
                  <a:gd name="T0" fmla="*/ 239 w 2251"/>
                  <a:gd name="T1" fmla="*/ 0 h 241"/>
                  <a:gd name="T2" fmla="*/ 0 w 2251"/>
                  <a:gd name="T3" fmla="*/ 241 h 241"/>
                  <a:gd name="T4" fmla="*/ 2009 w 2251"/>
                  <a:gd name="T5" fmla="*/ 241 h 241"/>
                  <a:gd name="T6" fmla="*/ 2251 w 2251"/>
                  <a:gd name="T7" fmla="*/ 0 h 241"/>
                  <a:gd name="T8" fmla="*/ 239 w 2251"/>
                  <a:gd name="T9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1" h="241">
                    <a:moveTo>
                      <a:pt x="239" y="0"/>
                    </a:moveTo>
                    <a:lnTo>
                      <a:pt x="0" y="241"/>
                    </a:lnTo>
                    <a:lnTo>
                      <a:pt x="2009" y="241"/>
                    </a:lnTo>
                    <a:lnTo>
                      <a:pt x="2251" y="0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34" name="Freeform 10"/>
              <p:cNvSpPr>
                <a:spLocks/>
              </p:cNvSpPr>
              <p:nvPr/>
            </p:nvSpPr>
            <p:spPr bwMode="auto">
              <a:xfrm>
                <a:off x="2527628" y="2277098"/>
                <a:ext cx="3875467" cy="302314"/>
              </a:xfrm>
              <a:custGeom>
                <a:avLst/>
                <a:gdLst>
                  <a:gd name="T0" fmla="*/ 155 w 1987"/>
                  <a:gd name="T1" fmla="*/ 0 h 155"/>
                  <a:gd name="T2" fmla="*/ 0 w 1987"/>
                  <a:gd name="T3" fmla="*/ 155 h 155"/>
                  <a:gd name="T4" fmla="*/ 1831 w 1987"/>
                  <a:gd name="T5" fmla="*/ 155 h 155"/>
                  <a:gd name="T6" fmla="*/ 1987 w 1987"/>
                  <a:gd name="T7" fmla="*/ 0 h 155"/>
                  <a:gd name="T8" fmla="*/ 155 w 1987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7" h="155">
                    <a:moveTo>
                      <a:pt x="155" y="0"/>
                    </a:moveTo>
                    <a:lnTo>
                      <a:pt x="0" y="155"/>
                    </a:lnTo>
                    <a:lnTo>
                      <a:pt x="1831" y="155"/>
                    </a:lnTo>
                    <a:lnTo>
                      <a:pt x="1987" y="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sp>
          <p:nvSpPr>
            <p:cNvPr id="181" name="Freeform 8"/>
            <p:cNvSpPr>
              <a:spLocks/>
            </p:cNvSpPr>
            <p:nvPr/>
          </p:nvSpPr>
          <p:spPr bwMode="auto">
            <a:xfrm>
              <a:off x="6190500" y="2193230"/>
              <a:ext cx="471999" cy="2063535"/>
            </a:xfrm>
            <a:custGeom>
              <a:avLst/>
              <a:gdLst>
                <a:gd name="T0" fmla="*/ 0 w 242"/>
                <a:gd name="T1" fmla="*/ 1058 h 1058"/>
                <a:gd name="T2" fmla="*/ 242 w 242"/>
                <a:gd name="T3" fmla="*/ 816 h 1058"/>
                <a:gd name="T4" fmla="*/ 242 w 242"/>
                <a:gd name="T5" fmla="*/ 0 h 1058"/>
                <a:gd name="T6" fmla="*/ 0 w 242"/>
                <a:gd name="T7" fmla="*/ 241 h 1058"/>
                <a:gd name="T8" fmla="*/ 0 w 242"/>
                <a:gd name="T9" fmla="*/ 1058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058">
                  <a:moveTo>
                    <a:pt x="0" y="1058"/>
                  </a:moveTo>
                  <a:lnTo>
                    <a:pt x="242" y="816"/>
                  </a:lnTo>
                  <a:lnTo>
                    <a:pt x="242" y="0"/>
                  </a:lnTo>
                  <a:lnTo>
                    <a:pt x="0" y="241"/>
                  </a:lnTo>
                  <a:lnTo>
                    <a:pt x="0" y="1058"/>
                  </a:lnTo>
                  <a:close/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grpSp>
          <p:nvGrpSpPr>
            <p:cNvPr id="182" name="Gruppieren 181"/>
            <p:cNvGrpSpPr/>
            <p:nvPr/>
          </p:nvGrpSpPr>
          <p:grpSpPr>
            <a:xfrm>
              <a:off x="4893478" y="1734884"/>
              <a:ext cx="713850" cy="904991"/>
              <a:chOff x="4893478" y="1734884"/>
              <a:chExt cx="713850" cy="904991"/>
            </a:xfrm>
          </p:grpSpPr>
          <p:grpSp>
            <p:nvGrpSpPr>
              <p:cNvPr id="222" name="Gruppieren 221"/>
              <p:cNvGrpSpPr/>
              <p:nvPr/>
            </p:nvGrpSpPr>
            <p:grpSpPr>
              <a:xfrm>
                <a:off x="5347923" y="1734884"/>
                <a:ext cx="259405" cy="446645"/>
                <a:chOff x="5347923" y="1734884"/>
                <a:chExt cx="259405" cy="446645"/>
              </a:xfrm>
            </p:grpSpPr>
            <p:sp>
              <p:nvSpPr>
                <p:cNvPr id="228" name="Rectangle 14"/>
                <p:cNvSpPr>
                  <a:spLocks noChangeArrowheads="1"/>
                </p:cNvSpPr>
                <p:nvPr/>
              </p:nvSpPr>
              <p:spPr bwMode="auto">
                <a:xfrm>
                  <a:off x="5412287" y="1801198"/>
                  <a:ext cx="136529" cy="292562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29" name="Rectangle 15"/>
                <p:cNvSpPr>
                  <a:spLocks noChangeArrowheads="1"/>
                </p:cNvSpPr>
                <p:nvPr/>
              </p:nvSpPr>
              <p:spPr bwMode="auto">
                <a:xfrm>
                  <a:off x="5347923" y="2093760"/>
                  <a:ext cx="259405" cy="87769"/>
                </a:xfrm>
                <a:prstGeom prst="rect">
                  <a:avLst/>
                </a:prstGeom>
                <a:solidFill>
                  <a:srgbClr val="000000"/>
                </a:solidFill>
                <a:ln w="254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30" name="Freeform 20"/>
                <p:cNvSpPr>
                  <a:spLocks/>
                </p:cNvSpPr>
                <p:nvPr/>
              </p:nvSpPr>
              <p:spPr bwMode="auto">
                <a:xfrm>
                  <a:off x="5412287" y="1734884"/>
                  <a:ext cx="136529" cy="66314"/>
                </a:xfrm>
                <a:custGeom>
                  <a:avLst/>
                  <a:gdLst>
                    <a:gd name="T0" fmla="*/ 17 w 34"/>
                    <a:gd name="T1" fmla="*/ 0 h 17"/>
                    <a:gd name="T2" fmla="*/ 0 w 34"/>
                    <a:gd name="T3" fmla="*/ 17 h 17"/>
                    <a:gd name="T4" fmla="*/ 34 w 34"/>
                    <a:gd name="T5" fmla="*/ 17 h 17"/>
                    <a:gd name="T6" fmla="*/ 17 w 34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17">
                      <a:moveTo>
                        <a:pt x="17" y="0"/>
                      </a:moveTo>
                      <a:cubicBezTo>
                        <a:pt x="7" y="0"/>
                        <a:pt x="0" y="8"/>
                        <a:pt x="0" y="17"/>
                      </a:cubicBezTo>
                      <a:cubicBezTo>
                        <a:pt x="34" y="17"/>
                        <a:pt x="34" y="1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sp>
            <p:nvSpPr>
              <p:cNvPr id="223" name="Freeform 16"/>
              <p:cNvSpPr>
                <a:spLocks/>
              </p:cNvSpPr>
              <p:nvPr/>
            </p:nvSpPr>
            <p:spPr bwMode="auto">
              <a:xfrm>
                <a:off x="4893478" y="1801198"/>
                <a:ext cx="587074" cy="838677"/>
              </a:xfrm>
              <a:custGeom>
                <a:avLst/>
                <a:gdLst>
                  <a:gd name="T0" fmla="*/ 301 w 301"/>
                  <a:gd name="T1" fmla="*/ 0 h 430"/>
                  <a:gd name="T2" fmla="*/ 301 w 301"/>
                  <a:gd name="T3" fmla="*/ 129 h 430"/>
                  <a:gd name="T4" fmla="*/ 0 w 301"/>
                  <a:gd name="T5" fmla="*/ 430 h 430"/>
                  <a:gd name="T6" fmla="*/ 0 w 301"/>
                  <a:gd name="T7" fmla="*/ 301 h 430"/>
                  <a:gd name="T8" fmla="*/ 301 w 301"/>
                  <a:gd name="T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30">
                    <a:moveTo>
                      <a:pt x="301" y="0"/>
                    </a:moveTo>
                    <a:lnTo>
                      <a:pt x="301" y="129"/>
                    </a:lnTo>
                    <a:lnTo>
                      <a:pt x="0" y="430"/>
                    </a:lnTo>
                    <a:lnTo>
                      <a:pt x="0" y="3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224" name="Gruppieren 223"/>
              <p:cNvGrpSpPr/>
              <p:nvPr/>
            </p:nvGrpSpPr>
            <p:grpSpPr>
              <a:xfrm>
                <a:off x="4973444" y="1873363"/>
                <a:ext cx="434942" cy="690445"/>
                <a:chOff x="4973444" y="1873363"/>
                <a:chExt cx="434942" cy="690445"/>
              </a:xfrm>
            </p:grpSpPr>
            <p:sp>
              <p:nvSpPr>
                <p:cNvPr id="225" name="Freeform 17"/>
                <p:cNvSpPr>
                  <a:spLocks/>
                </p:cNvSpPr>
                <p:nvPr/>
              </p:nvSpPr>
              <p:spPr bwMode="auto">
                <a:xfrm>
                  <a:off x="5324518" y="1873363"/>
                  <a:ext cx="83868" cy="335471"/>
                </a:xfrm>
                <a:custGeom>
                  <a:avLst/>
                  <a:gdLst>
                    <a:gd name="T0" fmla="*/ 43 w 43"/>
                    <a:gd name="T1" fmla="*/ 0 h 172"/>
                    <a:gd name="T2" fmla="*/ 43 w 43"/>
                    <a:gd name="T3" fmla="*/ 131 h 172"/>
                    <a:gd name="T4" fmla="*/ 0 w 43"/>
                    <a:gd name="T5" fmla="*/ 172 h 172"/>
                    <a:gd name="T6" fmla="*/ 0 w 43"/>
                    <a:gd name="T7" fmla="*/ 41 h 172"/>
                    <a:gd name="T8" fmla="*/ 43 w 43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172">
                      <a:moveTo>
                        <a:pt x="43" y="0"/>
                      </a:moveTo>
                      <a:lnTo>
                        <a:pt x="43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26" name="Freeform 18"/>
                <p:cNvSpPr>
                  <a:spLocks/>
                </p:cNvSpPr>
                <p:nvPr/>
              </p:nvSpPr>
              <p:spPr bwMode="auto">
                <a:xfrm>
                  <a:off x="5156782" y="2044999"/>
                  <a:ext cx="79967" cy="331570"/>
                </a:xfrm>
                <a:custGeom>
                  <a:avLst/>
                  <a:gdLst>
                    <a:gd name="T0" fmla="*/ 41 w 41"/>
                    <a:gd name="T1" fmla="*/ 0 h 170"/>
                    <a:gd name="T2" fmla="*/ 41 w 41"/>
                    <a:gd name="T3" fmla="*/ 129 h 170"/>
                    <a:gd name="T4" fmla="*/ 0 w 41"/>
                    <a:gd name="T5" fmla="*/ 170 h 170"/>
                    <a:gd name="T6" fmla="*/ 0 w 41"/>
                    <a:gd name="T7" fmla="*/ 41 h 170"/>
                    <a:gd name="T8" fmla="*/ 41 w 41"/>
                    <a:gd name="T9" fmla="*/ 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0">
                      <a:moveTo>
                        <a:pt x="41" y="0"/>
                      </a:moveTo>
                      <a:lnTo>
                        <a:pt x="41" y="129"/>
                      </a:lnTo>
                      <a:lnTo>
                        <a:pt x="0" y="170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27" name="Freeform 19"/>
                <p:cNvSpPr>
                  <a:spLocks/>
                </p:cNvSpPr>
                <p:nvPr/>
              </p:nvSpPr>
              <p:spPr bwMode="auto">
                <a:xfrm>
                  <a:off x="4973444" y="2228337"/>
                  <a:ext cx="79967" cy="335471"/>
                </a:xfrm>
                <a:custGeom>
                  <a:avLst/>
                  <a:gdLst>
                    <a:gd name="T0" fmla="*/ 41 w 41"/>
                    <a:gd name="T1" fmla="*/ 0 h 172"/>
                    <a:gd name="T2" fmla="*/ 41 w 41"/>
                    <a:gd name="T3" fmla="*/ 131 h 172"/>
                    <a:gd name="T4" fmla="*/ 0 w 41"/>
                    <a:gd name="T5" fmla="*/ 172 h 172"/>
                    <a:gd name="T6" fmla="*/ 0 w 41"/>
                    <a:gd name="T7" fmla="*/ 41 h 172"/>
                    <a:gd name="T8" fmla="*/ 41 w 41"/>
                    <a:gd name="T9" fmla="*/ 0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172">
                      <a:moveTo>
                        <a:pt x="41" y="0"/>
                      </a:moveTo>
                      <a:lnTo>
                        <a:pt x="41" y="131"/>
                      </a:lnTo>
                      <a:lnTo>
                        <a:pt x="0" y="172"/>
                      </a:lnTo>
                      <a:lnTo>
                        <a:pt x="0" y="41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54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183" name="Gruppieren 182"/>
            <p:cNvGrpSpPr/>
            <p:nvPr/>
          </p:nvGrpSpPr>
          <p:grpSpPr>
            <a:xfrm>
              <a:off x="3824652" y="1518388"/>
              <a:ext cx="434942" cy="670942"/>
              <a:chOff x="3824652" y="1518388"/>
              <a:chExt cx="434942" cy="670942"/>
            </a:xfrm>
          </p:grpSpPr>
          <p:sp>
            <p:nvSpPr>
              <p:cNvPr id="219" name="Rectangle 21"/>
              <p:cNvSpPr>
                <a:spLocks noChangeArrowheads="1"/>
              </p:cNvSpPr>
              <p:nvPr/>
            </p:nvSpPr>
            <p:spPr bwMode="auto">
              <a:xfrm>
                <a:off x="3912420" y="2101561"/>
                <a:ext cx="259405" cy="87769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20" name="Rectangle 22"/>
              <p:cNvSpPr>
                <a:spLocks noChangeArrowheads="1"/>
              </p:cNvSpPr>
              <p:nvPr/>
            </p:nvSpPr>
            <p:spPr bwMode="auto">
              <a:xfrm>
                <a:off x="3974833" y="1842156"/>
                <a:ext cx="136529" cy="259405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21" name="Oval 23"/>
              <p:cNvSpPr>
                <a:spLocks noChangeArrowheads="1"/>
              </p:cNvSpPr>
              <p:nvPr/>
            </p:nvSpPr>
            <p:spPr bwMode="auto">
              <a:xfrm>
                <a:off x="3824652" y="1518388"/>
                <a:ext cx="434942" cy="434942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84" name="Gruppieren 183"/>
            <p:cNvGrpSpPr/>
            <p:nvPr/>
          </p:nvGrpSpPr>
          <p:grpSpPr>
            <a:xfrm>
              <a:off x="3887065" y="1571049"/>
              <a:ext cx="312066" cy="331570"/>
              <a:chOff x="3887065" y="1571049"/>
              <a:chExt cx="312066" cy="331570"/>
            </a:xfrm>
          </p:grpSpPr>
          <p:sp>
            <p:nvSpPr>
              <p:cNvPr id="205" name="Freeform 24"/>
              <p:cNvSpPr>
                <a:spLocks/>
              </p:cNvSpPr>
              <p:nvPr/>
            </p:nvSpPr>
            <p:spPr bwMode="auto">
              <a:xfrm>
                <a:off x="3967032" y="1651016"/>
                <a:ext cx="152132" cy="179438"/>
              </a:xfrm>
              <a:custGeom>
                <a:avLst/>
                <a:gdLst>
                  <a:gd name="T0" fmla="*/ 0 w 38"/>
                  <a:gd name="T1" fmla="*/ 20 h 45"/>
                  <a:gd name="T2" fmla="*/ 4 w 38"/>
                  <a:gd name="T3" fmla="*/ 32 h 45"/>
                  <a:gd name="T4" fmla="*/ 10 w 38"/>
                  <a:gd name="T5" fmla="*/ 45 h 45"/>
                  <a:gd name="T6" fmla="*/ 28 w 38"/>
                  <a:gd name="T7" fmla="*/ 45 h 45"/>
                  <a:gd name="T8" fmla="*/ 33 w 38"/>
                  <a:gd name="T9" fmla="*/ 32 h 45"/>
                  <a:gd name="T10" fmla="*/ 38 w 38"/>
                  <a:gd name="T11" fmla="*/ 20 h 45"/>
                  <a:gd name="T12" fmla="*/ 19 w 38"/>
                  <a:gd name="T13" fmla="*/ 0 h 45"/>
                  <a:gd name="T14" fmla="*/ 0 w 38"/>
                  <a:gd name="T15" fmla="*/ 2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45">
                    <a:moveTo>
                      <a:pt x="0" y="20"/>
                    </a:moveTo>
                    <a:cubicBezTo>
                      <a:pt x="0" y="24"/>
                      <a:pt x="2" y="28"/>
                      <a:pt x="4" y="32"/>
                    </a:cubicBezTo>
                    <a:cubicBezTo>
                      <a:pt x="7" y="36"/>
                      <a:pt x="9" y="40"/>
                      <a:pt x="10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0"/>
                      <a:pt x="31" y="36"/>
                      <a:pt x="33" y="32"/>
                    </a:cubicBezTo>
                    <a:cubicBezTo>
                      <a:pt x="35" y="28"/>
                      <a:pt x="38" y="24"/>
                      <a:pt x="38" y="20"/>
                    </a:cubicBezTo>
                    <a:cubicBezTo>
                      <a:pt x="38" y="8"/>
                      <a:pt x="28" y="0"/>
                      <a:pt x="19" y="0"/>
                    </a:cubicBezTo>
                    <a:cubicBezTo>
                      <a:pt x="8" y="0"/>
                      <a:pt x="0" y="8"/>
                      <a:pt x="0" y="20"/>
                    </a:cubicBezTo>
                    <a:close/>
                  </a:path>
                </a:pathLst>
              </a:custGeom>
              <a:solidFill>
                <a:srgbClr val="FFDC03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6" name="Freeform 25"/>
              <p:cNvSpPr>
                <a:spLocks noEditPoints="1"/>
              </p:cNvSpPr>
              <p:nvPr/>
            </p:nvSpPr>
            <p:spPr bwMode="auto">
              <a:xfrm>
                <a:off x="3955329" y="1639313"/>
                <a:ext cx="171636" cy="202843"/>
              </a:xfrm>
              <a:custGeom>
                <a:avLst/>
                <a:gdLst>
                  <a:gd name="T0" fmla="*/ 33 w 43"/>
                  <a:gd name="T1" fmla="*/ 51 h 51"/>
                  <a:gd name="T2" fmla="*/ 10 w 43"/>
                  <a:gd name="T3" fmla="*/ 51 h 51"/>
                  <a:gd name="T4" fmla="*/ 10 w 43"/>
                  <a:gd name="T5" fmla="*/ 49 h 51"/>
                  <a:gd name="T6" fmla="*/ 5 w 43"/>
                  <a:gd name="T7" fmla="*/ 36 h 51"/>
                  <a:gd name="T8" fmla="*/ 0 w 43"/>
                  <a:gd name="T9" fmla="*/ 23 h 51"/>
                  <a:gd name="T10" fmla="*/ 6 w 43"/>
                  <a:gd name="T11" fmla="*/ 6 h 51"/>
                  <a:gd name="T12" fmla="*/ 22 w 43"/>
                  <a:gd name="T13" fmla="*/ 0 h 51"/>
                  <a:gd name="T14" fmla="*/ 43 w 43"/>
                  <a:gd name="T15" fmla="*/ 23 h 51"/>
                  <a:gd name="T16" fmla="*/ 38 w 43"/>
                  <a:gd name="T17" fmla="*/ 36 h 51"/>
                  <a:gd name="T18" fmla="*/ 33 w 43"/>
                  <a:gd name="T19" fmla="*/ 49 h 51"/>
                  <a:gd name="T20" fmla="*/ 33 w 43"/>
                  <a:gd name="T21" fmla="*/ 51 h 51"/>
                  <a:gd name="T22" fmla="*/ 13 w 43"/>
                  <a:gd name="T23" fmla="*/ 48 h 51"/>
                  <a:gd name="T24" fmla="*/ 31 w 43"/>
                  <a:gd name="T25" fmla="*/ 48 h 51"/>
                  <a:gd name="T26" fmla="*/ 36 w 43"/>
                  <a:gd name="T27" fmla="*/ 35 h 51"/>
                  <a:gd name="T28" fmla="*/ 41 w 43"/>
                  <a:gd name="T29" fmla="*/ 23 h 51"/>
                  <a:gd name="T30" fmla="*/ 22 w 43"/>
                  <a:gd name="T31" fmla="*/ 3 h 51"/>
                  <a:gd name="T32" fmla="*/ 3 w 43"/>
                  <a:gd name="T33" fmla="*/ 23 h 51"/>
                  <a:gd name="T34" fmla="*/ 7 w 43"/>
                  <a:gd name="T35" fmla="*/ 35 h 51"/>
                  <a:gd name="T36" fmla="*/ 13 w 43"/>
                  <a:gd name="T37" fmla="*/ 4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" h="51">
                    <a:moveTo>
                      <a:pt x="33" y="51"/>
                    </a:moveTo>
                    <a:cubicBezTo>
                      <a:pt x="10" y="51"/>
                      <a:pt x="10" y="51"/>
                      <a:pt x="10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44"/>
                      <a:pt x="8" y="40"/>
                      <a:pt x="5" y="36"/>
                    </a:cubicBezTo>
                    <a:cubicBezTo>
                      <a:pt x="3" y="32"/>
                      <a:pt x="0" y="28"/>
                      <a:pt x="0" y="23"/>
                    </a:cubicBezTo>
                    <a:cubicBezTo>
                      <a:pt x="0" y="16"/>
                      <a:pt x="2" y="10"/>
                      <a:pt x="6" y="6"/>
                    </a:cubicBezTo>
                    <a:cubicBezTo>
                      <a:pt x="10" y="2"/>
                      <a:pt x="16" y="0"/>
                      <a:pt x="22" y="0"/>
                    </a:cubicBezTo>
                    <a:cubicBezTo>
                      <a:pt x="32" y="0"/>
                      <a:pt x="43" y="9"/>
                      <a:pt x="43" y="23"/>
                    </a:cubicBezTo>
                    <a:cubicBezTo>
                      <a:pt x="43" y="28"/>
                      <a:pt x="41" y="32"/>
                      <a:pt x="38" y="36"/>
                    </a:cubicBezTo>
                    <a:cubicBezTo>
                      <a:pt x="36" y="40"/>
                      <a:pt x="33" y="44"/>
                      <a:pt x="33" y="49"/>
                    </a:cubicBezTo>
                    <a:lnTo>
                      <a:pt x="33" y="51"/>
                    </a:lnTo>
                    <a:close/>
                    <a:moveTo>
                      <a:pt x="13" y="48"/>
                    </a:move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3"/>
                      <a:pt x="34" y="39"/>
                      <a:pt x="36" y="35"/>
                    </a:cubicBezTo>
                    <a:cubicBezTo>
                      <a:pt x="38" y="31"/>
                      <a:pt x="41" y="27"/>
                      <a:pt x="41" y="23"/>
                    </a:cubicBezTo>
                    <a:cubicBezTo>
                      <a:pt x="41" y="11"/>
                      <a:pt x="31" y="3"/>
                      <a:pt x="22" y="3"/>
                    </a:cubicBezTo>
                    <a:cubicBezTo>
                      <a:pt x="11" y="3"/>
                      <a:pt x="3" y="11"/>
                      <a:pt x="3" y="23"/>
                    </a:cubicBezTo>
                    <a:cubicBezTo>
                      <a:pt x="3" y="27"/>
                      <a:pt x="5" y="31"/>
                      <a:pt x="7" y="35"/>
                    </a:cubicBezTo>
                    <a:cubicBezTo>
                      <a:pt x="10" y="39"/>
                      <a:pt x="12" y="43"/>
                      <a:pt x="13" y="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7" name="Freeform 26"/>
              <p:cNvSpPr>
                <a:spLocks/>
              </p:cNvSpPr>
              <p:nvPr/>
            </p:nvSpPr>
            <p:spPr bwMode="auto">
              <a:xfrm>
                <a:off x="3887065" y="1717330"/>
                <a:ext cx="44860" cy="13653"/>
              </a:xfrm>
              <a:custGeom>
                <a:avLst/>
                <a:gdLst>
                  <a:gd name="T0" fmla="*/ 9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9 w 11"/>
                  <a:gd name="T9" fmla="*/ 0 h 3"/>
                  <a:gd name="T10" fmla="*/ 11 w 11"/>
                  <a:gd name="T11" fmla="*/ 2 h 3"/>
                  <a:gd name="T12" fmla="*/ 9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9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9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8" name="Freeform 27"/>
              <p:cNvSpPr>
                <a:spLocks/>
              </p:cNvSpPr>
              <p:nvPr/>
            </p:nvSpPr>
            <p:spPr bwMode="auto">
              <a:xfrm>
                <a:off x="3904619" y="1643214"/>
                <a:ext cx="42909" cy="27306"/>
              </a:xfrm>
              <a:custGeom>
                <a:avLst/>
                <a:gdLst>
                  <a:gd name="T0" fmla="*/ 9 w 11"/>
                  <a:gd name="T1" fmla="*/ 7 h 7"/>
                  <a:gd name="T2" fmla="*/ 9 w 11"/>
                  <a:gd name="T3" fmla="*/ 7 h 7"/>
                  <a:gd name="T4" fmla="*/ 1 w 11"/>
                  <a:gd name="T5" fmla="*/ 3 h 7"/>
                  <a:gd name="T6" fmla="*/ 1 w 11"/>
                  <a:gd name="T7" fmla="*/ 1 h 7"/>
                  <a:gd name="T8" fmla="*/ 3 w 11"/>
                  <a:gd name="T9" fmla="*/ 1 h 7"/>
                  <a:gd name="T10" fmla="*/ 10 w 11"/>
                  <a:gd name="T11" fmla="*/ 5 h 7"/>
                  <a:gd name="T12" fmla="*/ 11 w 11"/>
                  <a:gd name="T13" fmla="*/ 7 h 7"/>
                  <a:gd name="T14" fmla="*/ 9 w 11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7">
                    <a:moveTo>
                      <a:pt x="9" y="7"/>
                    </a:moveTo>
                    <a:cubicBezTo>
                      <a:pt x="9" y="7"/>
                      <a:pt x="9" y="7"/>
                      <a:pt x="9" y="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6"/>
                      <a:pt x="11" y="7"/>
                    </a:cubicBezTo>
                    <a:cubicBezTo>
                      <a:pt x="10" y="7"/>
                      <a:pt x="10" y="7"/>
                      <a:pt x="9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09" name="Freeform 28"/>
              <p:cNvSpPr>
                <a:spLocks/>
              </p:cNvSpPr>
              <p:nvPr/>
            </p:nvSpPr>
            <p:spPr bwMode="auto">
              <a:xfrm>
                <a:off x="3959230" y="1586653"/>
                <a:ext cx="33158" cy="42909"/>
              </a:xfrm>
              <a:custGeom>
                <a:avLst/>
                <a:gdLst>
                  <a:gd name="T0" fmla="*/ 6 w 8"/>
                  <a:gd name="T1" fmla="*/ 11 h 11"/>
                  <a:gd name="T2" fmla="*/ 5 w 8"/>
                  <a:gd name="T3" fmla="*/ 10 h 11"/>
                  <a:gd name="T4" fmla="*/ 1 w 8"/>
                  <a:gd name="T5" fmla="*/ 3 h 11"/>
                  <a:gd name="T6" fmla="*/ 1 w 8"/>
                  <a:gd name="T7" fmla="*/ 1 h 11"/>
                  <a:gd name="T8" fmla="*/ 3 w 8"/>
                  <a:gd name="T9" fmla="*/ 1 h 11"/>
                  <a:gd name="T10" fmla="*/ 7 w 8"/>
                  <a:gd name="T11" fmla="*/ 9 h 11"/>
                  <a:gd name="T12" fmla="*/ 7 w 8"/>
                  <a:gd name="T13" fmla="*/ 11 h 11"/>
                  <a:gd name="T14" fmla="*/ 6 w 8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11"/>
                    </a:moveTo>
                    <a:cubicBezTo>
                      <a:pt x="6" y="11"/>
                      <a:pt x="5" y="11"/>
                      <a:pt x="5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9"/>
                      <a:pt x="7" y="10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0" name="Freeform 29"/>
              <p:cNvSpPr>
                <a:spLocks/>
              </p:cNvSpPr>
              <p:nvPr/>
            </p:nvSpPr>
            <p:spPr bwMode="auto">
              <a:xfrm>
                <a:off x="4035297" y="1571049"/>
                <a:ext cx="11702" cy="42909"/>
              </a:xfrm>
              <a:custGeom>
                <a:avLst/>
                <a:gdLst>
                  <a:gd name="T0" fmla="*/ 2 w 3"/>
                  <a:gd name="T1" fmla="*/ 11 h 11"/>
                  <a:gd name="T2" fmla="*/ 2 w 3"/>
                  <a:gd name="T3" fmla="*/ 11 h 11"/>
                  <a:gd name="T4" fmla="*/ 0 w 3"/>
                  <a:gd name="T5" fmla="*/ 9 h 11"/>
                  <a:gd name="T6" fmla="*/ 0 w 3"/>
                  <a:gd name="T7" fmla="*/ 1 h 11"/>
                  <a:gd name="T8" fmla="*/ 2 w 3"/>
                  <a:gd name="T9" fmla="*/ 0 h 11"/>
                  <a:gd name="T10" fmla="*/ 2 w 3"/>
                  <a:gd name="T11" fmla="*/ 0 h 11"/>
                  <a:gd name="T12" fmla="*/ 3 w 3"/>
                  <a:gd name="T13" fmla="*/ 1 h 11"/>
                  <a:gd name="T14" fmla="*/ 3 w 3"/>
                  <a:gd name="T15" fmla="*/ 9 h 11"/>
                  <a:gd name="T16" fmla="*/ 2 w 3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1">
                    <a:moveTo>
                      <a:pt x="2" y="1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1" y="11"/>
                      <a:pt x="0" y="10"/>
                      <a:pt x="0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1"/>
                      <a:pt x="2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1" name="Freeform 30"/>
              <p:cNvSpPr>
                <a:spLocks/>
              </p:cNvSpPr>
              <p:nvPr/>
            </p:nvSpPr>
            <p:spPr bwMode="auto">
              <a:xfrm>
                <a:off x="4095759" y="1586653"/>
                <a:ext cx="27306" cy="42909"/>
              </a:xfrm>
              <a:custGeom>
                <a:avLst/>
                <a:gdLst>
                  <a:gd name="T0" fmla="*/ 1 w 7"/>
                  <a:gd name="T1" fmla="*/ 11 h 11"/>
                  <a:gd name="T2" fmla="*/ 1 w 7"/>
                  <a:gd name="T3" fmla="*/ 11 h 11"/>
                  <a:gd name="T4" fmla="*/ 0 w 7"/>
                  <a:gd name="T5" fmla="*/ 9 h 11"/>
                  <a:gd name="T6" fmla="*/ 4 w 7"/>
                  <a:gd name="T7" fmla="*/ 1 h 11"/>
                  <a:gd name="T8" fmla="*/ 6 w 7"/>
                  <a:gd name="T9" fmla="*/ 1 h 11"/>
                  <a:gd name="T10" fmla="*/ 7 w 7"/>
                  <a:gd name="T11" fmla="*/ 3 h 11"/>
                  <a:gd name="T12" fmla="*/ 3 w 7"/>
                  <a:gd name="T13" fmla="*/ 10 h 11"/>
                  <a:gd name="T14" fmla="*/ 1 w 7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0"/>
                      <a:pt x="6" y="1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2" name="Freeform 31"/>
              <p:cNvSpPr>
                <a:spLocks/>
              </p:cNvSpPr>
              <p:nvPr/>
            </p:nvSpPr>
            <p:spPr bwMode="auto">
              <a:xfrm>
                <a:off x="4138668" y="1643214"/>
                <a:ext cx="40959" cy="27306"/>
              </a:xfrm>
              <a:custGeom>
                <a:avLst/>
                <a:gdLst>
                  <a:gd name="T0" fmla="*/ 1 w 10"/>
                  <a:gd name="T1" fmla="*/ 7 h 7"/>
                  <a:gd name="T2" fmla="*/ 0 w 10"/>
                  <a:gd name="T3" fmla="*/ 7 h 7"/>
                  <a:gd name="T4" fmla="*/ 0 w 10"/>
                  <a:gd name="T5" fmla="*/ 5 h 7"/>
                  <a:gd name="T6" fmla="*/ 8 w 10"/>
                  <a:gd name="T7" fmla="*/ 1 h 7"/>
                  <a:gd name="T8" fmla="*/ 10 w 10"/>
                  <a:gd name="T9" fmla="*/ 1 h 7"/>
                  <a:gd name="T10" fmla="*/ 9 w 10"/>
                  <a:gd name="T11" fmla="*/ 3 h 7"/>
                  <a:gd name="T12" fmla="*/ 2 w 10"/>
                  <a:gd name="T13" fmla="*/ 7 h 7"/>
                  <a:gd name="T14" fmla="*/ 1 w 10"/>
                  <a:gd name="T1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7">
                    <a:moveTo>
                      <a:pt x="1" y="7"/>
                    </a:moveTo>
                    <a:cubicBezTo>
                      <a:pt x="1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9" y="1"/>
                      <a:pt x="10" y="1"/>
                    </a:cubicBezTo>
                    <a:cubicBezTo>
                      <a:pt x="10" y="2"/>
                      <a:pt x="10" y="3"/>
                      <a:pt x="9" y="3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3" name="Freeform 32"/>
              <p:cNvSpPr>
                <a:spLocks/>
              </p:cNvSpPr>
              <p:nvPr/>
            </p:nvSpPr>
            <p:spPr bwMode="auto">
              <a:xfrm>
                <a:off x="4156222" y="1717330"/>
                <a:ext cx="42909" cy="13653"/>
              </a:xfrm>
              <a:custGeom>
                <a:avLst/>
                <a:gdLst>
                  <a:gd name="T0" fmla="*/ 10 w 11"/>
                  <a:gd name="T1" fmla="*/ 3 h 3"/>
                  <a:gd name="T2" fmla="*/ 1 w 11"/>
                  <a:gd name="T3" fmla="*/ 3 h 3"/>
                  <a:gd name="T4" fmla="*/ 0 w 11"/>
                  <a:gd name="T5" fmla="*/ 2 h 3"/>
                  <a:gd name="T6" fmla="*/ 1 w 11"/>
                  <a:gd name="T7" fmla="*/ 0 h 3"/>
                  <a:gd name="T8" fmla="*/ 10 w 11"/>
                  <a:gd name="T9" fmla="*/ 0 h 3"/>
                  <a:gd name="T10" fmla="*/ 11 w 11"/>
                  <a:gd name="T11" fmla="*/ 2 h 3"/>
                  <a:gd name="T12" fmla="*/ 10 w 11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">
                    <a:moveTo>
                      <a:pt x="10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1" y="1"/>
                      <a:pt x="11" y="2"/>
                    </a:cubicBezTo>
                    <a:cubicBezTo>
                      <a:pt x="11" y="2"/>
                      <a:pt x="10" y="3"/>
                      <a:pt x="10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4" name="Freeform 33"/>
              <p:cNvSpPr>
                <a:spLocks/>
              </p:cNvSpPr>
              <p:nvPr/>
            </p:nvSpPr>
            <p:spPr bwMode="auto">
              <a:xfrm>
                <a:off x="3992388" y="1826553"/>
                <a:ext cx="99472" cy="19504"/>
              </a:xfrm>
              <a:custGeom>
                <a:avLst/>
                <a:gdLst>
                  <a:gd name="T0" fmla="*/ 23 w 25"/>
                  <a:gd name="T1" fmla="*/ 5 h 5"/>
                  <a:gd name="T2" fmla="*/ 3 w 25"/>
                  <a:gd name="T3" fmla="*/ 5 h 5"/>
                  <a:gd name="T4" fmla="*/ 0 w 25"/>
                  <a:gd name="T5" fmla="*/ 3 h 5"/>
                  <a:gd name="T6" fmla="*/ 3 w 25"/>
                  <a:gd name="T7" fmla="*/ 0 h 5"/>
                  <a:gd name="T8" fmla="*/ 23 w 25"/>
                  <a:gd name="T9" fmla="*/ 0 h 5"/>
                  <a:gd name="T10" fmla="*/ 25 w 25"/>
                  <a:gd name="T11" fmla="*/ 3 h 5"/>
                  <a:gd name="T12" fmla="*/ 23 w 2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1"/>
                      <a:pt x="25" y="3"/>
                    </a:cubicBezTo>
                    <a:cubicBezTo>
                      <a:pt x="25" y="4"/>
                      <a:pt x="24" y="5"/>
                      <a:pt x="23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5" name="Freeform 34"/>
              <p:cNvSpPr>
                <a:spLocks noEditPoints="1"/>
              </p:cNvSpPr>
              <p:nvPr/>
            </p:nvSpPr>
            <p:spPr bwMode="auto">
              <a:xfrm>
                <a:off x="4000189" y="1734884"/>
                <a:ext cx="87769" cy="95571"/>
              </a:xfrm>
              <a:custGeom>
                <a:avLst/>
                <a:gdLst>
                  <a:gd name="T0" fmla="*/ 12 w 22"/>
                  <a:gd name="T1" fmla="*/ 24 h 24"/>
                  <a:gd name="T2" fmla="*/ 12 w 22"/>
                  <a:gd name="T3" fmla="*/ 14 h 24"/>
                  <a:gd name="T4" fmla="*/ 10 w 22"/>
                  <a:gd name="T5" fmla="*/ 14 h 24"/>
                  <a:gd name="T6" fmla="*/ 10 w 22"/>
                  <a:gd name="T7" fmla="*/ 24 h 24"/>
                  <a:gd name="T8" fmla="*/ 7 w 22"/>
                  <a:gd name="T9" fmla="*/ 24 h 24"/>
                  <a:gd name="T10" fmla="*/ 7 w 22"/>
                  <a:gd name="T11" fmla="*/ 14 h 24"/>
                  <a:gd name="T12" fmla="*/ 1 w 22"/>
                  <a:gd name="T13" fmla="*/ 10 h 24"/>
                  <a:gd name="T14" fmla="*/ 4 w 22"/>
                  <a:gd name="T15" fmla="*/ 4 h 24"/>
                  <a:gd name="T16" fmla="*/ 8 w 22"/>
                  <a:gd name="T17" fmla="*/ 5 h 24"/>
                  <a:gd name="T18" fmla="*/ 10 w 22"/>
                  <a:gd name="T19" fmla="*/ 11 h 24"/>
                  <a:gd name="T20" fmla="*/ 12 w 22"/>
                  <a:gd name="T21" fmla="*/ 11 h 24"/>
                  <a:gd name="T22" fmla="*/ 14 w 22"/>
                  <a:gd name="T23" fmla="*/ 3 h 24"/>
                  <a:gd name="T24" fmla="*/ 19 w 22"/>
                  <a:gd name="T25" fmla="*/ 1 h 24"/>
                  <a:gd name="T26" fmla="*/ 22 w 22"/>
                  <a:gd name="T27" fmla="*/ 6 h 24"/>
                  <a:gd name="T28" fmla="*/ 15 w 22"/>
                  <a:gd name="T29" fmla="*/ 14 h 24"/>
                  <a:gd name="T30" fmla="*/ 15 w 22"/>
                  <a:gd name="T31" fmla="*/ 24 h 24"/>
                  <a:gd name="T32" fmla="*/ 12 w 22"/>
                  <a:gd name="T33" fmla="*/ 24 h 24"/>
                  <a:gd name="T34" fmla="*/ 5 w 22"/>
                  <a:gd name="T35" fmla="*/ 6 h 24"/>
                  <a:gd name="T36" fmla="*/ 5 w 22"/>
                  <a:gd name="T37" fmla="*/ 6 h 24"/>
                  <a:gd name="T38" fmla="*/ 4 w 22"/>
                  <a:gd name="T39" fmla="*/ 9 h 24"/>
                  <a:gd name="T40" fmla="*/ 7 w 22"/>
                  <a:gd name="T41" fmla="*/ 11 h 24"/>
                  <a:gd name="T42" fmla="*/ 6 w 22"/>
                  <a:gd name="T43" fmla="*/ 7 h 24"/>
                  <a:gd name="T44" fmla="*/ 5 w 22"/>
                  <a:gd name="T45" fmla="*/ 6 h 24"/>
                  <a:gd name="T46" fmla="*/ 18 w 22"/>
                  <a:gd name="T47" fmla="*/ 3 h 24"/>
                  <a:gd name="T48" fmla="*/ 17 w 22"/>
                  <a:gd name="T49" fmla="*/ 4 h 24"/>
                  <a:gd name="T50" fmla="*/ 15 w 22"/>
                  <a:gd name="T51" fmla="*/ 11 h 24"/>
                  <a:gd name="T52" fmla="*/ 19 w 22"/>
                  <a:gd name="T53" fmla="*/ 6 h 24"/>
                  <a:gd name="T54" fmla="*/ 18 w 22"/>
                  <a:gd name="T55" fmla="*/ 3 h 24"/>
                  <a:gd name="T56" fmla="*/ 18 w 22"/>
                  <a:gd name="T57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2" h="24">
                    <a:moveTo>
                      <a:pt x="12" y="24"/>
                    </a:moveTo>
                    <a:cubicBezTo>
                      <a:pt x="12" y="24"/>
                      <a:pt x="12" y="19"/>
                      <a:pt x="12" y="14"/>
                    </a:cubicBezTo>
                    <a:cubicBezTo>
                      <a:pt x="11" y="14"/>
                      <a:pt x="11" y="14"/>
                      <a:pt x="10" y="14"/>
                    </a:cubicBezTo>
                    <a:cubicBezTo>
                      <a:pt x="10" y="19"/>
                      <a:pt x="10" y="24"/>
                      <a:pt x="10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1"/>
                      <a:pt x="8" y="17"/>
                      <a:pt x="7" y="14"/>
                    </a:cubicBezTo>
                    <a:cubicBezTo>
                      <a:pt x="4" y="13"/>
                      <a:pt x="2" y="11"/>
                      <a:pt x="1" y="10"/>
                    </a:cubicBezTo>
                    <a:cubicBezTo>
                      <a:pt x="0" y="8"/>
                      <a:pt x="2" y="5"/>
                      <a:pt x="4" y="4"/>
                    </a:cubicBezTo>
                    <a:cubicBezTo>
                      <a:pt x="5" y="3"/>
                      <a:pt x="7" y="4"/>
                      <a:pt x="8" y="5"/>
                    </a:cubicBezTo>
                    <a:cubicBezTo>
                      <a:pt x="9" y="6"/>
                      <a:pt x="10" y="9"/>
                      <a:pt x="10" y="11"/>
                    </a:cubicBezTo>
                    <a:cubicBezTo>
                      <a:pt x="11" y="11"/>
                      <a:pt x="11" y="11"/>
                      <a:pt x="12" y="11"/>
                    </a:cubicBezTo>
                    <a:cubicBezTo>
                      <a:pt x="12" y="8"/>
                      <a:pt x="13" y="5"/>
                      <a:pt x="14" y="3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21" y="1"/>
                      <a:pt x="22" y="4"/>
                      <a:pt x="22" y="6"/>
                    </a:cubicBezTo>
                    <a:cubicBezTo>
                      <a:pt x="22" y="7"/>
                      <a:pt x="21" y="12"/>
                      <a:pt x="15" y="14"/>
                    </a:cubicBezTo>
                    <a:cubicBezTo>
                      <a:pt x="14" y="18"/>
                      <a:pt x="15" y="22"/>
                      <a:pt x="15" y="24"/>
                    </a:cubicBezTo>
                    <a:lnTo>
                      <a:pt x="12" y="24"/>
                    </a:ln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ubicBezTo>
                      <a:pt x="4" y="9"/>
                      <a:pt x="5" y="10"/>
                      <a:pt x="7" y="11"/>
                    </a:cubicBezTo>
                    <a:cubicBezTo>
                      <a:pt x="7" y="9"/>
                      <a:pt x="6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18" y="3"/>
                    </a:moveTo>
                    <a:cubicBezTo>
                      <a:pt x="17" y="3"/>
                      <a:pt x="17" y="4"/>
                      <a:pt x="17" y="4"/>
                    </a:cubicBezTo>
                    <a:cubicBezTo>
                      <a:pt x="16" y="6"/>
                      <a:pt x="15" y="8"/>
                      <a:pt x="15" y="11"/>
                    </a:cubicBezTo>
                    <a:cubicBezTo>
                      <a:pt x="18" y="10"/>
                      <a:pt x="19" y="8"/>
                      <a:pt x="19" y="6"/>
                    </a:cubicBezTo>
                    <a:cubicBezTo>
                      <a:pt x="19" y="5"/>
                      <a:pt x="19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6" name="Freeform 35"/>
              <p:cNvSpPr>
                <a:spLocks/>
              </p:cNvSpPr>
              <p:nvPr/>
            </p:nvSpPr>
            <p:spPr bwMode="auto">
              <a:xfrm>
                <a:off x="4000189" y="1846057"/>
                <a:ext cx="83868" cy="19504"/>
              </a:xfrm>
              <a:custGeom>
                <a:avLst/>
                <a:gdLst>
                  <a:gd name="T0" fmla="*/ 19 w 21"/>
                  <a:gd name="T1" fmla="*/ 5 h 5"/>
                  <a:gd name="T2" fmla="*/ 3 w 21"/>
                  <a:gd name="T3" fmla="*/ 5 h 5"/>
                  <a:gd name="T4" fmla="*/ 0 w 21"/>
                  <a:gd name="T5" fmla="*/ 2 h 5"/>
                  <a:gd name="T6" fmla="*/ 3 w 21"/>
                  <a:gd name="T7" fmla="*/ 0 h 5"/>
                  <a:gd name="T8" fmla="*/ 19 w 21"/>
                  <a:gd name="T9" fmla="*/ 0 h 5"/>
                  <a:gd name="T10" fmla="*/ 21 w 21"/>
                  <a:gd name="T11" fmla="*/ 2 h 5"/>
                  <a:gd name="T12" fmla="*/ 19 w 2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5">
                    <a:moveTo>
                      <a:pt x="19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1" y="1"/>
                      <a:pt x="21" y="2"/>
                    </a:cubicBezTo>
                    <a:cubicBezTo>
                      <a:pt x="21" y="4"/>
                      <a:pt x="20" y="5"/>
                      <a:pt x="19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7" name="Freeform 36"/>
              <p:cNvSpPr>
                <a:spLocks/>
              </p:cNvSpPr>
              <p:nvPr/>
            </p:nvSpPr>
            <p:spPr bwMode="auto">
              <a:xfrm>
                <a:off x="4007991" y="1861660"/>
                <a:ext cx="68265" cy="19504"/>
              </a:xfrm>
              <a:custGeom>
                <a:avLst/>
                <a:gdLst>
                  <a:gd name="T0" fmla="*/ 14 w 17"/>
                  <a:gd name="T1" fmla="*/ 5 h 5"/>
                  <a:gd name="T2" fmla="*/ 3 w 17"/>
                  <a:gd name="T3" fmla="*/ 5 h 5"/>
                  <a:gd name="T4" fmla="*/ 0 w 17"/>
                  <a:gd name="T5" fmla="*/ 3 h 5"/>
                  <a:gd name="T6" fmla="*/ 3 w 17"/>
                  <a:gd name="T7" fmla="*/ 0 h 5"/>
                  <a:gd name="T8" fmla="*/ 14 w 17"/>
                  <a:gd name="T9" fmla="*/ 0 h 5"/>
                  <a:gd name="T10" fmla="*/ 17 w 17"/>
                  <a:gd name="T11" fmla="*/ 3 h 5"/>
                  <a:gd name="T12" fmla="*/ 14 w 1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5">
                    <a:moveTo>
                      <a:pt x="14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0"/>
                      <a:pt x="17" y="1"/>
                      <a:pt x="17" y="3"/>
                    </a:cubicBezTo>
                    <a:cubicBezTo>
                      <a:pt x="17" y="4"/>
                      <a:pt x="16" y="5"/>
                      <a:pt x="14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218" name="Freeform 37"/>
              <p:cNvSpPr>
                <a:spLocks/>
              </p:cNvSpPr>
              <p:nvPr/>
            </p:nvSpPr>
            <p:spPr bwMode="auto">
              <a:xfrm>
                <a:off x="4023594" y="1881164"/>
                <a:ext cx="35107" cy="21455"/>
              </a:xfrm>
              <a:custGeom>
                <a:avLst/>
                <a:gdLst>
                  <a:gd name="T0" fmla="*/ 6 w 9"/>
                  <a:gd name="T1" fmla="*/ 5 h 5"/>
                  <a:gd name="T2" fmla="*/ 3 w 9"/>
                  <a:gd name="T3" fmla="*/ 5 h 5"/>
                  <a:gd name="T4" fmla="*/ 0 w 9"/>
                  <a:gd name="T5" fmla="*/ 2 h 5"/>
                  <a:gd name="T6" fmla="*/ 3 w 9"/>
                  <a:gd name="T7" fmla="*/ 0 h 5"/>
                  <a:gd name="T8" fmla="*/ 6 w 9"/>
                  <a:gd name="T9" fmla="*/ 0 h 5"/>
                  <a:gd name="T10" fmla="*/ 9 w 9"/>
                  <a:gd name="T11" fmla="*/ 2 h 5"/>
                  <a:gd name="T12" fmla="*/ 6 w 9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5">
                    <a:moveTo>
                      <a:pt x="6" y="5"/>
                    </a:move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9" y="4"/>
                      <a:pt x="8" y="5"/>
                      <a:pt x="6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85" name="Gruppieren 184"/>
            <p:cNvGrpSpPr/>
            <p:nvPr/>
          </p:nvGrpSpPr>
          <p:grpSpPr>
            <a:xfrm>
              <a:off x="6637145" y="2719841"/>
              <a:ext cx="2040130" cy="1540825"/>
              <a:chOff x="6637145" y="2719841"/>
              <a:chExt cx="2040130" cy="1540825"/>
            </a:xfrm>
          </p:grpSpPr>
          <p:grpSp>
            <p:nvGrpSpPr>
              <p:cNvPr id="199" name="Gruppieren 198"/>
              <p:cNvGrpSpPr/>
              <p:nvPr/>
            </p:nvGrpSpPr>
            <p:grpSpPr>
              <a:xfrm>
                <a:off x="6637145" y="2719841"/>
                <a:ext cx="2036229" cy="1536924"/>
                <a:chOff x="6637145" y="2719841"/>
                <a:chExt cx="2036229" cy="1536924"/>
              </a:xfrm>
            </p:grpSpPr>
            <p:sp>
              <p:nvSpPr>
                <p:cNvPr id="203" name="Rectangle 38"/>
                <p:cNvSpPr>
                  <a:spLocks noChangeArrowheads="1"/>
                </p:cNvSpPr>
                <p:nvPr/>
              </p:nvSpPr>
              <p:spPr bwMode="auto">
                <a:xfrm>
                  <a:off x="7120847" y="2719841"/>
                  <a:ext cx="1552527" cy="1057123"/>
                </a:xfrm>
                <a:prstGeom prst="rect">
                  <a:avLst/>
                </a:pr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04" name="Freeform 40"/>
                <p:cNvSpPr>
                  <a:spLocks/>
                </p:cNvSpPr>
                <p:nvPr/>
              </p:nvSpPr>
              <p:spPr bwMode="auto">
                <a:xfrm>
                  <a:off x="6637145" y="2719841"/>
                  <a:ext cx="483702" cy="1536924"/>
                </a:xfrm>
                <a:custGeom>
                  <a:avLst/>
                  <a:gdLst>
                    <a:gd name="T0" fmla="*/ 0 w 248"/>
                    <a:gd name="T1" fmla="*/ 241 h 788"/>
                    <a:gd name="T2" fmla="*/ 0 w 248"/>
                    <a:gd name="T3" fmla="*/ 788 h 788"/>
                    <a:gd name="T4" fmla="*/ 248 w 248"/>
                    <a:gd name="T5" fmla="*/ 540 h 788"/>
                    <a:gd name="T6" fmla="*/ 248 w 248"/>
                    <a:gd name="T7" fmla="*/ 0 h 788"/>
                    <a:gd name="T8" fmla="*/ 0 w 248"/>
                    <a:gd name="T9" fmla="*/ 241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88">
                      <a:moveTo>
                        <a:pt x="0" y="241"/>
                      </a:moveTo>
                      <a:lnTo>
                        <a:pt x="0" y="788"/>
                      </a:lnTo>
                      <a:lnTo>
                        <a:pt x="248" y="540"/>
                      </a:lnTo>
                      <a:lnTo>
                        <a:pt x="248" y="0"/>
                      </a:lnTo>
                      <a:lnTo>
                        <a:pt x="0" y="241"/>
                      </a:lnTo>
                      <a:close/>
                    </a:path>
                  </a:pathLst>
                </a:custGeom>
                <a:solidFill>
                  <a:srgbClr val="6D6E6D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200" name="Gruppieren 199"/>
              <p:cNvGrpSpPr/>
              <p:nvPr/>
            </p:nvGrpSpPr>
            <p:grpSpPr>
              <a:xfrm>
                <a:off x="6637145" y="2719841"/>
                <a:ext cx="2040130" cy="1540825"/>
                <a:chOff x="6637145" y="2719841"/>
                <a:chExt cx="2040130" cy="1540825"/>
              </a:xfrm>
            </p:grpSpPr>
            <p:sp>
              <p:nvSpPr>
                <p:cNvPr id="201" name="Freeform 39"/>
                <p:cNvSpPr>
                  <a:spLocks/>
                </p:cNvSpPr>
                <p:nvPr/>
              </p:nvSpPr>
              <p:spPr bwMode="auto">
                <a:xfrm>
                  <a:off x="8193573" y="2719841"/>
                  <a:ext cx="483702" cy="1540825"/>
                </a:xfrm>
                <a:custGeom>
                  <a:avLst/>
                  <a:gdLst>
                    <a:gd name="T0" fmla="*/ 0 w 248"/>
                    <a:gd name="T1" fmla="*/ 243 h 790"/>
                    <a:gd name="T2" fmla="*/ 0 w 248"/>
                    <a:gd name="T3" fmla="*/ 790 h 790"/>
                    <a:gd name="T4" fmla="*/ 248 w 248"/>
                    <a:gd name="T5" fmla="*/ 542 h 790"/>
                    <a:gd name="T6" fmla="*/ 248 w 248"/>
                    <a:gd name="T7" fmla="*/ 0 h 790"/>
                    <a:gd name="T8" fmla="*/ 0 w 248"/>
                    <a:gd name="T9" fmla="*/ 243 h 7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790">
                      <a:moveTo>
                        <a:pt x="0" y="243"/>
                      </a:moveTo>
                      <a:lnTo>
                        <a:pt x="0" y="790"/>
                      </a:lnTo>
                      <a:lnTo>
                        <a:pt x="248" y="542"/>
                      </a:lnTo>
                      <a:lnTo>
                        <a:pt x="248" y="0"/>
                      </a:ln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202" name="Rectangle 41"/>
                <p:cNvSpPr>
                  <a:spLocks noChangeArrowheads="1"/>
                </p:cNvSpPr>
                <p:nvPr/>
              </p:nvSpPr>
              <p:spPr bwMode="auto">
                <a:xfrm>
                  <a:off x="6637145" y="3193791"/>
                  <a:ext cx="1556428" cy="1062975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  <p:grpSp>
          <p:nvGrpSpPr>
            <p:cNvPr id="186" name="Gruppieren 185"/>
            <p:cNvGrpSpPr/>
            <p:nvPr/>
          </p:nvGrpSpPr>
          <p:grpSpPr>
            <a:xfrm>
              <a:off x="2272125" y="812339"/>
              <a:ext cx="706049" cy="1850941"/>
              <a:chOff x="2272125" y="812339"/>
              <a:chExt cx="706049" cy="1850941"/>
            </a:xfrm>
          </p:grpSpPr>
          <p:sp>
            <p:nvSpPr>
              <p:cNvPr id="196" name="Rectangle 42"/>
              <p:cNvSpPr>
                <a:spLocks noChangeArrowheads="1"/>
              </p:cNvSpPr>
              <p:nvPr/>
            </p:nvSpPr>
            <p:spPr bwMode="auto">
              <a:xfrm>
                <a:off x="2272125" y="1282389"/>
                <a:ext cx="237950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7" name="Rectangle 43"/>
              <p:cNvSpPr>
                <a:spLocks noChangeArrowheads="1"/>
              </p:cNvSpPr>
              <p:nvPr/>
            </p:nvSpPr>
            <p:spPr bwMode="auto">
              <a:xfrm>
                <a:off x="2738273" y="812339"/>
                <a:ext cx="239901" cy="1380891"/>
              </a:xfrm>
              <a:prstGeom prst="rect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8" name="Freeform 44"/>
              <p:cNvSpPr>
                <a:spLocks/>
              </p:cNvSpPr>
              <p:nvPr/>
            </p:nvSpPr>
            <p:spPr bwMode="auto">
              <a:xfrm>
                <a:off x="2272125" y="812339"/>
                <a:ext cx="706049" cy="470050"/>
              </a:xfrm>
              <a:custGeom>
                <a:avLst/>
                <a:gdLst>
                  <a:gd name="T0" fmla="*/ 0 w 362"/>
                  <a:gd name="T1" fmla="*/ 241 h 241"/>
                  <a:gd name="T2" fmla="*/ 122 w 362"/>
                  <a:gd name="T3" fmla="*/ 241 h 241"/>
                  <a:gd name="T4" fmla="*/ 362 w 362"/>
                  <a:gd name="T5" fmla="*/ 0 h 241"/>
                  <a:gd name="T6" fmla="*/ 239 w 362"/>
                  <a:gd name="T7" fmla="*/ 0 h 241"/>
                  <a:gd name="T8" fmla="*/ 0 w 362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2" h="241">
                    <a:moveTo>
                      <a:pt x="0" y="241"/>
                    </a:moveTo>
                    <a:lnTo>
                      <a:pt x="122" y="241"/>
                    </a:lnTo>
                    <a:lnTo>
                      <a:pt x="362" y="0"/>
                    </a:lnTo>
                    <a:lnTo>
                      <a:pt x="239" y="0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87" name="Gruppieren 186"/>
            <p:cNvGrpSpPr/>
            <p:nvPr/>
          </p:nvGrpSpPr>
          <p:grpSpPr>
            <a:xfrm>
              <a:off x="2730471" y="1933826"/>
              <a:ext cx="786016" cy="598775"/>
              <a:chOff x="2730471" y="1933826"/>
              <a:chExt cx="786016" cy="598775"/>
            </a:xfrm>
          </p:grpSpPr>
          <p:sp>
            <p:nvSpPr>
              <p:cNvPr id="193" name="Oval 45"/>
              <p:cNvSpPr>
                <a:spLocks noChangeArrowheads="1"/>
              </p:cNvSpPr>
              <p:nvPr/>
            </p:nvSpPr>
            <p:spPr bwMode="auto">
              <a:xfrm>
                <a:off x="2730471" y="1933826"/>
                <a:ext cx="786016" cy="202843"/>
              </a:xfrm>
              <a:prstGeom prst="ellipse">
                <a:avLst/>
              </a:pr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4" name="Freeform 46"/>
              <p:cNvSpPr>
                <a:spLocks/>
              </p:cNvSpPr>
              <p:nvPr/>
            </p:nvSpPr>
            <p:spPr bwMode="auto">
              <a:xfrm>
                <a:off x="2730471" y="2033296"/>
                <a:ext cx="786016" cy="499305"/>
              </a:xfrm>
              <a:custGeom>
                <a:avLst/>
                <a:gdLst>
                  <a:gd name="T0" fmla="*/ 197 w 197"/>
                  <a:gd name="T1" fmla="*/ 100 h 125"/>
                  <a:gd name="T2" fmla="*/ 99 w 197"/>
                  <a:gd name="T3" fmla="*/ 125 h 125"/>
                  <a:gd name="T4" fmla="*/ 0 w 197"/>
                  <a:gd name="T5" fmla="*/ 100 h 125"/>
                  <a:gd name="T6" fmla="*/ 0 w 197"/>
                  <a:gd name="T7" fmla="*/ 0 h 125"/>
                  <a:gd name="T8" fmla="*/ 99 w 197"/>
                  <a:gd name="T9" fmla="*/ 26 h 125"/>
                  <a:gd name="T10" fmla="*/ 197 w 197"/>
                  <a:gd name="T11" fmla="*/ 0 h 125"/>
                  <a:gd name="T12" fmla="*/ 197 w 197"/>
                  <a:gd name="T13" fmla="*/ 10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7" h="125">
                    <a:moveTo>
                      <a:pt x="197" y="100"/>
                    </a:moveTo>
                    <a:cubicBezTo>
                      <a:pt x="197" y="114"/>
                      <a:pt x="153" y="125"/>
                      <a:pt x="99" y="125"/>
                    </a:cubicBezTo>
                    <a:cubicBezTo>
                      <a:pt x="44" y="125"/>
                      <a:pt x="0" y="114"/>
                      <a:pt x="0" y="10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44" y="26"/>
                      <a:pt x="99" y="26"/>
                    </a:cubicBezTo>
                    <a:cubicBezTo>
                      <a:pt x="153" y="26"/>
                      <a:pt x="197" y="14"/>
                      <a:pt x="197" y="0"/>
                    </a:cubicBezTo>
                    <a:lnTo>
                      <a:pt x="197" y="100"/>
                    </a:lnTo>
                    <a:close/>
                  </a:path>
                </a:pathLst>
              </a:custGeom>
              <a:solidFill>
                <a:srgbClr val="C8CACC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sp>
            <p:nvSpPr>
              <p:cNvPr id="195" name="Oval 47"/>
              <p:cNvSpPr>
                <a:spLocks noChangeArrowheads="1"/>
              </p:cNvSpPr>
              <p:nvPr/>
            </p:nvSpPr>
            <p:spPr bwMode="auto">
              <a:xfrm>
                <a:off x="2814339" y="1972834"/>
                <a:ext cx="622182" cy="117025"/>
              </a:xfrm>
              <a:prstGeom prst="ellipse">
                <a:avLst/>
              </a:pr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</p:grpSp>
        <p:grpSp>
          <p:nvGrpSpPr>
            <p:cNvPr id="188" name="Gruppieren 187"/>
            <p:cNvGrpSpPr/>
            <p:nvPr/>
          </p:nvGrpSpPr>
          <p:grpSpPr>
            <a:xfrm>
              <a:off x="3097148" y="2559485"/>
              <a:ext cx="1581784" cy="2175131"/>
              <a:chOff x="3097148" y="2559485"/>
              <a:chExt cx="1581784" cy="2175131"/>
            </a:xfrm>
          </p:grpSpPr>
          <p:sp>
            <p:nvSpPr>
              <p:cNvPr id="189" name="Freeform 12"/>
              <p:cNvSpPr>
                <a:spLocks/>
              </p:cNvSpPr>
              <p:nvPr/>
            </p:nvSpPr>
            <p:spPr bwMode="auto">
              <a:xfrm>
                <a:off x="3097148" y="4603938"/>
                <a:ext cx="994710" cy="130678"/>
              </a:xfrm>
              <a:custGeom>
                <a:avLst/>
                <a:gdLst>
                  <a:gd name="T0" fmla="*/ 70 w 510"/>
                  <a:gd name="T1" fmla="*/ 0 h 67"/>
                  <a:gd name="T2" fmla="*/ 0 w 510"/>
                  <a:gd name="T3" fmla="*/ 67 h 67"/>
                  <a:gd name="T4" fmla="*/ 440 w 510"/>
                  <a:gd name="T5" fmla="*/ 67 h 67"/>
                  <a:gd name="T6" fmla="*/ 510 w 510"/>
                  <a:gd name="T7" fmla="*/ 0 h 67"/>
                  <a:gd name="T8" fmla="*/ 70 w 510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0" h="67">
                    <a:moveTo>
                      <a:pt x="70" y="0"/>
                    </a:moveTo>
                    <a:lnTo>
                      <a:pt x="0" y="67"/>
                    </a:lnTo>
                    <a:lnTo>
                      <a:pt x="440" y="67"/>
                    </a:lnTo>
                    <a:lnTo>
                      <a:pt x="51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6D6E6D"/>
              </a:solidFill>
              <a:ln w="25400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/>
              </a:p>
            </p:txBody>
          </p:sp>
          <p:grpSp>
            <p:nvGrpSpPr>
              <p:cNvPr id="190" name="Gruppieren 189"/>
              <p:cNvGrpSpPr/>
              <p:nvPr/>
            </p:nvGrpSpPr>
            <p:grpSpPr>
              <a:xfrm>
                <a:off x="3097148" y="2559485"/>
                <a:ext cx="1581784" cy="2170808"/>
                <a:chOff x="3097148" y="2559485"/>
                <a:chExt cx="1581784" cy="2170808"/>
              </a:xfrm>
            </p:grpSpPr>
            <p:sp>
              <p:nvSpPr>
                <p:cNvPr id="191" name="Freeform 11"/>
                <p:cNvSpPr>
                  <a:spLocks/>
                </p:cNvSpPr>
                <p:nvPr/>
              </p:nvSpPr>
              <p:spPr bwMode="auto">
                <a:xfrm>
                  <a:off x="3233677" y="2559485"/>
                  <a:ext cx="1445255" cy="2040130"/>
                </a:xfrm>
                <a:custGeom>
                  <a:avLst/>
                  <a:gdLst>
                    <a:gd name="T0" fmla="*/ 741 w 741"/>
                    <a:gd name="T1" fmla="*/ 2 h 1046"/>
                    <a:gd name="T2" fmla="*/ 689 w 741"/>
                    <a:gd name="T3" fmla="*/ 51 h 1046"/>
                    <a:gd name="T4" fmla="*/ 442 w 741"/>
                    <a:gd name="T5" fmla="*/ 1046 h 1046"/>
                    <a:gd name="T6" fmla="*/ 0 w 741"/>
                    <a:gd name="T7" fmla="*/ 1046 h 1046"/>
                    <a:gd name="T8" fmla="*/ 247 w 741"/>
                    <a:gd name="T9" fmla="*/ 51 h 1046"/>
                    <a:gd name="T10" fmla="*/ 297 w 741"/>
                    <a:gd name="T11" fmla="*/ 0 h 1046"/>
                    <a:gd name="T12" fmla="*/ 741 w 741"/>
                    <a:gd name="T13" fmla="*/ 2 h 10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1" h="1046">
                      <a:moveTo>
                        <a:pt x="741" y="2"/>
                      </a:moveTo>
                      <a:lnTo>
                        <a:pt x="689" y="51"/>
                      </a:lnTo>
                      <a:lnTo>
                        <a:pt x="442" y="1046"/>
                      </a:lnTo>
                      <a:lnTo>
                        <a:pt x="0" y="1046"/>
                      </a:lnTo>
                      <a:lnTo>
                        <a:pt x="247" y="51"/>
                      </a:lnTo>
                      <a:lnTo>
                        <a:pt x="297" y="0"/>
                      </a:lnTo>
                      <a:lnTo>
                        <a:pt x="741" y="2"/>
                      </a:lnTo>
                      <a:close/>
                    </a:path>
                  </a:pathLst>
                </a:cu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92" name="Rectangle 13"/>
                <p:cNvSpPr>
                  <a:spLocks noChangeArrowheads="1"/>
                </p:cNvSpPr>
                <p:nvPr/>
              </p:nvSpPr>
              <p:spPr bwMode="auto">
                <a:xfrm>
                  <a:off x="3097148" y="4546954"/>
                  <a:ext cx="858181" cy="183339"/>
                </a:xfrm>
                <a:prstGeom prst="rect">
                  <a:avLst/>
                </a:prstGeom>
                <a:solidFill>
                  <a:srgbClr val="C8CACC"/>
                </a:solidFill>
                <a:ln w="2540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</p:grpSp>
      </p:grpSp>
      <p:cxnSp>
        <p:nvCxnSpPr>
          <p:cNvPr id="237" name="Gerader Verbinder 236"/>
          <p:cNvCxnSpPr>
            <a:stCxn id="176" idx="1"/>
            <a:endCxn id="201" idx="2"/>
          </p:cNvCxnSpPr>
          <p:nvPr/>
        </p:nvCxnSpPr>
        <p:spPr bwMode="auto">
          <a:xfrm flipH="1">
            <a:off x="6156242" y="5672291"/>
            <a:ext cx="285715" cy="9296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8" name="Gerader Verbinder 247"/>
          <p:cNvCxnSpPr/>
          <p:nvPr/>
        </p:nvCxnSpPr>
        <p:spPr bwMode="auto">
          <a:xfrm>
            <a:off x="3727796" y="3384000"/>
            <a:ext cx="1419" cy="384653"/>
          </a:xfrm>
          <a:prstGeom prst="line">
            <a:avLst/>
          </a:prstGeom>
          <a:noFill/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0" name="Gerader Verbinder 249"/>
          <p:cNvCxnSpPr/>
          <p:nvPr/>
        </p:nvCxnSpPr>
        <p:spPr bwMode="auto">
          <a:xfrm>
            <a:off x="5196635" y="3404387"/>
            <a:ext cx="1419" cy="384653"/>
          </a:xfrm>
          <a:prstGeom prst="line">
            <a:avLst/>
          </a:prstGeom>
          <a:noFill/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1" name="Gerader Verbinder 250"/>
          <p:cNvCxnSpPr/>
          <p:nvPr/>
        </p:nvCxnSpPr>
        <p:spPr bwMode="auto">
          <a:xfrm flipV="1">
            <a:off x="3700224" y="3382785"/>
            <a:ext cx="1518356" cy="4788"/>
          </a:xfrm>
          <a:prstGeom prst="line">
            <a:avLst/>
          </a:prstGeom>
          <a:noFill/>
          <a:ln w="635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" name="Textfeld 255"/>
          <p:cNvSpPr txBox="1"/>
          <p:nvPr/>
        </p:nvSpPr>
        <p:spPr>
          <a:xfrm>
            <a:off x="4035022" y="3563724"/>
            <a:ext cx="72327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</a:rPr>
              <a:t>PNIO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57" name="Textfeld 256"/>
          <p:cNvSpPr txBox="1"/>
          <p:nvPr/>
        </p:nvSpPr>
        <p:spPr>
          <a:xfrm>
            <a:off x="3189813" y="494750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2"/>
                </a:solidFill>
              </a:rPr>
              <a:t>DA</a:t>
            </a:r>
            <a:endParaRPr lang="de-DE" dirty="0">
              <a:solidFill>
                <a:schemeClr val="accent2"/>
              </a:solidFill>
            </a:endParaRPr>
          </a:p>
        </p:txBody>
      </p:sp>
      <p:cxnSp>
        <p:nvCxnSpPr>
          <p:cNvPr id="258" name="Gerader Verbinder 257"/>
          <p:cNvCxnSpPr/>
          <p:nvPr/>
        </p:nvCxnSpPr>
        <p:spPr bwMode="auto">
          <a:xfrm>
            <a:off x="5362742" y="3388678"/>
            <a:ext cx="1419" cy="384654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9" name="Gerader Verbinder 258"/>
          <p:cNvCxnSpPr/>
          <p:nvPr/>
        </p:nvCxnSpPr>
        <p:spPr bwMode="auto">
          <a:xfrm>
            <a:off x="8180046" y="3402529"/>
            <a:ext cx="1419" cy="384653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0" name="Gerader Verbinder 259"/>
          <p:cNvCxnSpPr/>
          <p:nvPr/>
        </p:nvCxnSpPr>
        <p:spPr bwMode="auto">
          <a:xfrm>
            <a:off x="5322629" y="3386503"/>
            <a:ext cx="2884509" cy="0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2" name="Textfeld 261"/>
          <p:cNvSpPr txBox="1"/>
          <p:nvPr/>
        </p:nvSpPr>
        <p:spPr>
          <a:xfrm>
            <a:off x="5871870" y="299372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3"/>
                </a:solidFill>
              </a:rPr>
              <a:t>S7</a:t>
            </a:r>
            <a:endParaRPr lang="de-DE" dirty="0">
              <a:solidFill>
                <a:schemeClr val="accent3"/>
              </a:solidFill>
            </a:endParaRPr>
          </a:p>
        </p:txBody>
      </p:sp>
      <p:cxnSp>
        <p:nvCxnSpPr>
          <p:cNvPr id="261" name="Gerader Verbinder 260"/>
          <p:cNvCxnSpPr/>
          <p:nvPr/>
        </p:nvCxnSpPr>
        <p:spPr bwMode="auto">
          <a:xfrm>
            <a:off x="3699729" y="5463352"/>
            <a:ext cx="584239" cy="0"/>
          </a:xfrm>
          <a:prstGeom prst="line">
            <a:avLst/>
          </a:prstGeom>
          <a:noFill/>
          <a:ln w="635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4" name="Gruppieren 253"/>
          <p:cNvGrpSpPr/>
          <p:nvPr/>
        </p:nvGrpSpPr>
        <p:grpSpPr>
          <a:xfrm>
            <a:off x="2122607" y="1582115"/>
            <a:ext cx="1024395" cy="683518"/>
            <a:chOff x="1907704" y="1554709"/>
            <a:chExt cx="1024395" cy="683518"/>
          </a:xfrm>
        </p:grpSpPr>
        <p:sp>
          <p:nvSpPr>
            <p:cNvPr id="263" name="Freeform 129"/>
            <p:cNvSpPr>
              <a:spLocks noEditPoints="1"/>
            </p:cNvSpPr>
            <p:nvPr/>
          </p:nvSpPr>
          <p:spPr bwMode="auto">
            <a:xfrm>
              <a:off x="1907704" y="1554709"/>
              <a:ext cx="1024395" cy="683518"/>
            </a:xfrm>
            <a:custGeom>
              <a:avLst/>
              <a:gdLst>
                <a:gd name="T0" fmla="*/ 822 w 850"/>
                <a:gd name="T1" fmla="*/ 0 h 567"/>
                <a:gd name="T2" fmla="*/ 28 w 850"/>
                <a:gd name="T3" fmla="*/ 0 h 567"/>
                <a:gd name="T4" fmla="*/ 0 w 850"/>
                <a:gd name="T5" fmla="*/ 29 h 567"/>
                <a:gd name="T6" fmla="*/ 0 w 850"/>
                <a:gd name="T7" fmla="*/ 539 h 567"/>
                <a:gd name="T8" fmla="*/ 28 w 850"/>
                <a:gd name="T9" fmla="*/ 567 h 567"/>
                <a:gd name="T10" fmla="*/ 822 w 850"/>
                <a:gd name="T11" fmla="*/ 567 h 567"/>
                <a:gd name="T12" fmla="*/ 850 w 850"/>
                <a:gd name="T13" fmla="*/ 539 h 567"/>
                <a:gd name="T14" fmla="*/ 850 w 850"/>
                <a:gd name="T15" fmla="*/ 29 h 567"/>
                <a:gd name="T16" fmla="*/ 822 w 850"/>
                <a:gd name="T17" fmla="*/ 0 h 567"/>
                <a:gd name="T18" fmla="*/ 815 w 850"/>
                <a:gd name="T19" fmla="*/ 531 h 567"/>
                <a:gd name="T20" fmla="*/ 808 w 850"/>
                <a:gd name="T21" fmla="*/ 533 h 567"/>
                <a:gd name="T22" fmla="*/ 42 w 850"/>
                <a:gd name="T23" fmla="*/ 533 h 567"/>
                <a:gd name="T24" fmla="*/ 35 w 850"/>
                <a:gd name="T25" fmla="*/ 531 h 567"/>
                <a:gd name="T26" fmla="*/ 35 w 850"/>
                <a:gd name="T27" fmla="*/ 37 h 567"/>
                <a:gd name="T28" fmla="*/ 42 w 850"/>
                <a:gd name="T29" fmla="*/ 34 h 567"/>
                <a:gd name="T30" fmla="*/ 808 w 850"/>
                <a:gd name="T31" fmla="*/ 34 h 567"/>
                <a:gd name="T32" fmla="*/ 815 w 850"/>
                <a:gd name="T33" fmla="*/ 37 h 567"/>
                <a:gd name="T34" fmla="*/ 815 w 850"/>
                <a:gd name="T35" fmla="*/ 531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0" h="567">
                  <a:moveTo>
                    <a:pt x="82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3"/>
                    <a:pt x="0" y="29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0" y="555"/>
                    <a:pt x="12" y="567"/>
                    <a:pt x="28" y="567"/>
                  </a:cubicBezTo>
                  <a:cubicBezTo>
                    <a:pt x="822" y="567"/>
                    <a:pt x="822" y="567"/>
                    <a:pt x="822" y="567"/>
                  </a:cubicBezTo>
                  <a:cubicBezTo>
                    <a:pt x="837" y="567"/>
                    <a:pt x="850" y="555"/>
                    <a:pt x="850" y="539"/>
                  </a:cubicBezTo>
                  <a:cubicBezTo>
                    <a:pt x="850" y="29"/>
                    <a:pt x="850" y="29"/>
                    <a:pt x="850" y="29"/>
                  </a:cubicBezTo>
                  <a:cubicBezTo>
                    <a:pt x="850" y="13"/>
                    <a:pt x="837" y="0"/>
                    <a:pt x="822" y="0"/>
                  </a:cubicBezTo>
                  <a:close/>
                  <a:moveTo>
                    <a:pt x="815" y="531"/>
                  </a:moveTo>
                  <a:cubicBezTo>
                    <a:pt x="815" y="532"/>
                    <a:pt x="812" y="533"/>
                    <a:pt x="808" y="533"/>
                  </a:cubicBezTo>
                  <a:cubicBezTo>
                    <a:pt x="42" y="533"/>
                    <a:pt x="42" y="533"/>
                    <a:pt x="42" y="533"/>
                  </a:cubicBezTo>
                  <a:cubicBezTo>
                    <a:pt x="38" y="533"/>
                    <a:pt x="35" y="532"/>
                    <a:pt x="35" y="531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5"/>
                    <a:pt x="38" y="34"/>
                    <a:pt x="42" y="34"/>
                  </a:cubicBezTo>
                  <a:cubicBezTo>
                    <a:pt x="808" y="34"/>
                    <a:pt x="808" y="34"/>
                    <a:pt x="808" y="34"/>
                  </a:cubicBezTo>
                  <a:cubicBezTo>
                    <a:pt x="812" y="34"/>
                    <a:pt x="815" y="35"/>
                    <a:pt x="815" y="37"/>
                  </a:cubicBezTo>
                  <a:lnTo>
                    <a:pt x="815" y="53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7" name="Textfeld 246"/>
            <p:cNvSpPr txBox="1"/>
            <p:nvPr/>
          </p:nvSpPr>
          <p:spPr>
            <a:xfrm>
              <a:off x="2075095" y="1766571"/>
              <a:ext cx="6896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 smtClean="0"/>
                <a:t>Laptop</a:t>
              </a:r>
              <a:endParaRPr lang="de-DE" dirty="0"/>
            </a:p>
          </p:txBody>
        </p:sp>
      </p:grpSp>
      <p:cxnSp>
        <p:nvCxnSpPr>
          <p:cNvPr id="265" name="Gerader Verbinder 264"/>
          <p:cNvCxnSpPr/>
          <p:nvPr/>
        </p:nvCxnSpPr>
        <p:spPr bwMode="auto">
          <a:xfrm>
            <a:off x="2232297" y="2265633"/>
            <a:ext cx="0" cy="1521549"/>
          </a:xfrm>
          <a:prstGeom prst="line">
            <a:avLst/>
          </a:prstGeom>
          <a:noFill/>
          <a:ln w="635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0" name="Gerader Verbinder 269"/>
          <p:cNvCxnSpPr/>
          <p:nvPr/>
        </p:nvCxnSpPr>
        <p:spPr bwMode="auto">
          <a:xfrm>
            <a:off x="2979247" y="2265633"/>
            <a:ext cx="0" cy="947343"/>
          </a:xfrm>
          <a:prstGeom prst="line">
            <a:avLst/>
          </a:prstGeom>
          <a:noFill/>
          <a:ln w="635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" name="Gerader Verbinder 271"/>
          <p:cNvCxnSpPr/>
          <p:nvPr/>
        </p:nvCxnSpPr>
        <p:spPr bwMode="auto">
          <a:xfrm>
            <a:off x="2952437" y="3175534"/>
            <a:ext cx="2048678" cy="0"/>
          </a:xfrm>
          <a:prstGeom prst="line">
            <a:avLst/>
          </a:prstGeom>
          <a:noFill/>
          <a:ln w="635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4" name="Gerader Verbinder 273"/>
          <p:cNvCxnSpPr>
            <a:endCxn id="27" idx="0"/>
          </p:cNvCxnSpPr>
          <p:nvPr/>
        </p:nvCxnSpPr>
        <p:spPr bwMode="auto">
          <a:xfrm>
            <a:off x="4963891" y="3158097"/>
            <a:ext cx="1" cy="631918"/>
          </a:xfrm>
          <a:prstGeom prst="line">
            <a:avLst/>
          </a:prstGeom>
          <a:noFill/>
          <a:ln w="635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6" name="Textfeld 275"/>
          <p:cNvSpPr txBox="1"/>
          <p:nvPr/>
        </p:nvSpPr>
        <p:spPr>
          <a:xfrm>
            <a:off x="1020669" y="2483604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4"/>
                </a:solidFill>
              </a:rPr>
              <a:t>OPC UA</a:t>
            </a:r>
            <a:endParaRPr lang="de-DE" dirty="0">
              <a:solidFill>
                <a:schemeClr val="accent4"/>
              </a:solidFill>
            </a:endParaRPr>
          </a:p>
        </p:txBody>
      </p:sp>
      <p:cxnSp>
        <p:nvCxnSpPr>
          <p:cNvPr id="277" name="Gerader Verbinder 276"/>
          <p:cNvCxnSpPr/>
          <p:nvPr/>
        </p:nvCxnSpPr>
        <p:spPr bwMode="auto">
          <a:xfrm>
            <a:off x="403020" y="4292295"/>
            <a:ext cx="1034536" cy="0"/>
          </a:xfrm>
          <a:prstGeom prst="line">
            <a:avLst/>
          </a:prstGeom>
          <a:noFill/>
          <a:ln w="635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0" name="Gerader Verbinder 279"/>
          <p:cNvCxnSpPr/>
          <p:nvPr/>
        </p:nvCxnSpPr>
        <p:spPr bwMode="auto">
          <a:xfrm>
            <a:off x="403020" y="4797152"/>
            <a:ext cx="1034536" cy="0"/>
          </a:xfrm>
          <a:prstGeom prst="line">
            <a:avLst/>
          </a:prstGeom>
          <a:noFill/>
          <a:ln w="63500" cap="flat" cmpd="sng" algn="ctr">
            <a:solidFill>
              <a:schemeClr val="bg2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4" name="Gerader Verbinder 263"/>
          <p:cNvCxnSpPr/>
          <p:nvPr/>
        </p:nvCxnSpPr>
        <p:spPr bwMode="auto">
          <a:xfrm>
            <a:off x="6602115" y="3523604"/>
            <a:ext cx="0" cy="759962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6" name="Gerader Verbinder 265"/>
          <p:cNvCxnSpPr/>
          <p:nvPr/>
        </p:nvCxnSpPr>
        <p:spPr bwMode="auto">
          <a:xfrm>
            <a:off x="2289998" y="3554438"/>
            <a:ext cx="4316471" cy="0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7" name="Gerader Verbinder 266"/>
          <p:cNvCxnSpPr/>
          <p:nvPr/>
        </p:nvCxnSpPr>
        <p:spPr bwMode="auto">
          <a:xfrm>
            <a:off x="2324017" y="3531578"/>
            <a:ext cx="0" cy="257176"/>
          </a:xfrm>
          <a:prstGeom prst="line">
            <a:avLst/>
          </a:prstGeom>
          <a:noFill/>
          <a:ln w="635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1611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/>
      <p:bldP spid="257" grpId="0"/>
      <p:bldP spid="262" grpId="0"/>
      <p:bldP spid="2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smtClean="0"/>
              <a:t>Prozess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5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287" y="836712"/>
            <a:ext cx="6271299" cy="522535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403663" y="3264724"/>
            <a:ext cx="4164545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Laufband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803448" y="1879730"/>
            <a:ext cx="478080" cy="1754326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Lichtschranke</a:t>
            </a:r>
            <a:endParaRPr lang="de-DE" dirty="0"/>
          </a:p>
        </p:txBody>
      </p:sp>
      <p:sp>
        <p:nvSpPr>
          <p:cNvPr id="9" name="Pfeil nach rechts 8"/>
          <p:cNvSpPr/>
          <p:nvPr/>
        </p:nvSpPr>
        <p:spPr bwMode="auto">
          <a:xfrm>
            <a:off x="598460" y="3042374"/>
            <a:ext cx="978408" cy="484632"/>
          </a:xfrm>
          <a:prstGeom prst="rightArrow">
            <a:avLst/>
          </a:prstGeom>
          <a:solidFill>
            <a:schemeClr val="accent3"/>
          </a:solidFill>
          <a:ln w="9525">
            <a:solidFill>
              <a:schemeClr val="accent3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276746" y="272512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3"/>
                </a:solidFill>
              </a:rPr>
              <a:t>Start</a:t>
            </a:r>
            <a:endParaRPr lang="de-DE" dirty="0">
              <a:solidFill>
                <a:schemeClr val="accent3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5220072" y="2368421"/>
            <a:ext cx="1276128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Schranke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6948264" y="4293096"/>
            <a:ext cx="1008112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Ein/Aus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915816" y="1866052"/>
            <a:ext cx="1008112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Lampe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4355976" y="1881542"/>
            <a:ext cx="1008112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Taster</a:t>
            </a:r>
            <a:endParaRPr lang="de-DE" dirty="0"/>
          </a:p>
        </p:txBody>
      </p:sp>
      <p:sp>
        <p:nvSpPr>
          <p:cNvPr id="15" name="Pfeil nach rechts 14"/>
          <p:cNvSpPr/>
          <p:nvPr/>
        </p:nvSpPr>
        <p:spPr bwMode="auto">
          <a:xfrm>
            <a:off x="6948264" y="3097111"/>
            <a:ext cx="978408" cy="484632"/>
          </a:xfrm>
          <a:prstGeom prst="rightArrow">
            <a:avLst/>
          </a:prstGeom>
          <a:solidFill>
            <a:schemeClr val="accent3"/>
          </a:solidFill>
          <a:ln w="9525">
            <a:solidFill>
              <a:schemeClr val="accent3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/>
          <p:cNvSpPr txBox="1"/>
          <p:nvPr/>
        </p:nvSpPr>
        <p:spPr>
          <a:xfrm>
            <a:off x="7997500" y="309446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3"/>
                </a:solidFill>
              </a:rPr>
              <a:t>Ende 1</a:t>
            </a:r>
            <a:endParaRPr lang="de-DE" dirty="0">
              <a:solidFill>
                <a:schemeClr val="accent3"/>
              </a:solidFill>
            </a:endParaRPr>
          </a:p>
        </p:txBody>
      </p:sp>
      <p:sp>
        <p:nvSpPr>
          <p:cNvPr id="17" name="Pfeil nach unten 16"/>
          <p:cNvSpPr/>
          <p:nvPr/>
        </p:nvSpPr>
        <p:spPr bwMode="auto">
          <a:xfrm>
            <a:off x="5364088" y="3744578"/>
            <a:ext cx="494048" cy="1584176"/>
          </a:xfrm>
          <a:prstGeom prst="downArrow">
            <a:avLst/>
          </a:prstGeom>
          <a:solidFill>
            <a:schemeClr val="accent3"/>
          </a:solidFill>
          <a:ln w="9525">
            <a:solidFill>
              <a:schemeClr val="accent3"/>
            </a:solidFill>
            <a:round/>
            <a:headEnd type="arrow" w="med" len="med"/>
            <a:tailEnd type="none" w="med" len="med"/>
          </a:ln>
          <a:effectLst/>
          <a:extLst/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5233043" y="5560626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accent3"/>
                </a:solidFill>
              </a:rPr>
              <a:t>Ende 2</a:t>
            </a:r>
            <a:endParaRPr lang="de-DE" dirty="0">
              <a:solidFill>
                <a:schemeClr val="accent3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3275856" y="3735168"/>
            <a:ext cx="478080" cy="120032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induktiv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658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 animBg="1"/>
      <p:bldP spid="18" grpId="0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smtClean="0"/>
              <a:t>Prozess-Logik 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Anlage ist aus</a:t>
            </a:r>
          </a:p>
          <a:p>
            <a:r>
              <a:rPr lang="de-DE" dirty="0" smtClean="0"/>
              <a:t>Einschalten der Anlage mit Ein/Aus</a:t>
            </a:r>
          </a:p>
          <a:p>
            <a:r>
              <a:rPr lang="de-DE" dirty="0" smtClean="0"/>
              <a:t>Manuelles Einlegen eines Töpfchens bei Start</a:t>
            </a:r>
          </a:p>
          <a:p>
            <a:r>
              <a:rPr lang="de-DE" dirty="0" smtClean="0"/>
              <a:t>Band läuft an</a:t>
            </a:r>
          </a:p>
          <a:p>
            <a:r>
              <a:rPr lang="de-DE" dirty="0" smtClean="0"/>
              <a:t>Wenn induktiver Sensor Metall erkennt</a:t>
            </a:r>
          </a:p>
          <a:p>
            <a:pPr lvl="1"/>
            <a:r>
              <a:rPr lang="de-DE" dirty="0" smtClean="0"/>
              <a:t>Schranke schließt</a:t>
            </a:r>
          </a:p>
          <a:p>
            <a:pPr lvl="1"/>
            <a:r>
              <a:rPr lang="de-DE" dirty="0" smtClean="0"/>
              <a:t>Ende 2</a:t>
            </a:r>
          </a:p>
          <a:p>
            <a:r>
              <a:rPr lang="de-DE" dirty="0" smtClean="0"/>
              <a:t>Sonst</a:t>
            </a:r>
          </a:p>
          <a:p>
            <a:pPr lvl="1"/>
            <a:r>
              <a:rPr lang="de-DE" dirty="0" smtClean="0"/>
              <a:t>Ende 1</a:t>
            </a:r>
          </a:p>
          <a:p>
            <a:r>
              <a:rPr lang="de-DE" dirty="0" smtClean="0"/>
              <a:t>Band stoppt nach </a:t>
            </a:r>
            <a:r>
              <a:rPr lang="de-DE" dirty="0" err="1" smtClean="0"/>
              <a:t>Timerablauf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6</a:t>
            </a:fld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2492383" y="1700808"/>
            <a:ext cx="1377300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Lampe 1Hz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4894904" y="2070140"/>
            <a:ext cx="1377300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Lampe 2Hz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510700" y="2882150"/>
            <a:ext cx="1236236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Lampe an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4894904" y="5157192"/>
            <a:ext cx="1377300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Lampe 2Hz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6608775" y="2439472"/>
            <a:ext cx="1140056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Zähler++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54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smtClean="0"/>
              <a:t>Prozess-Logik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Sonderfunktion Taster</a:t>
            </a:r>
          </a:p>
          <a:p>
            <a:pPr lvl="1"/>
            <a:r>
              <a:rPr lang="de-DE" dirty="0" smtClean="0"/>
              <a:t>Band läuft rückwärts</a:t>
            </a:r>
          </a:p>
          <a:p>
            <a:endParaRPr lang="de-DE" dirty="0"/>
          </a:p>
          <a:p>
            <a:r>
              <a:rPr lang="de-DE" dirty="0" smtClean="0"/>
              <a:t>Zähler zählt Impulse bei der Lichtschranke hoch</a:t>
            </a:r>
          </a:p>
          <a:p>
            <a:pPr lvl="1"/>
            <a:r>
              <a:rPr lang="de-DE" dirty="0" smtClean="0"/>
              <a:t>Anzeige auf dem HMI</a:t>
            </a:r>
          </a:p>
          <a:p>
            <a:pPr lvl="1"/>
            <a:r>
              <a:rPr lang="de-DE" dirty="0" smtClean="0"/>
              <a:t>Rücksetzen des Zählers über das HMI</a:t>
            </a:r>
          </a:p>
          <a:p>
            <a:pPr lvl="1"/>
            <a:r>
              <a:rPr lang="de-DE" dirty="0" smtClean="0"/>
              <a:t>Variablen per OPC UA verfügbar (sps:4840)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032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err="1" smtClean="0"/>
              <a:t>Safety</a:t>
            </a:r>
            <a:r>
              <a:rPr lang="de-DE" dirty="0" smtClean="0"/>
              <a:t>-Logik 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Hard-</a:t>
            </a:r>
            <a:r>
              <a:rPr lang="de-DE" dirty="0" err="1" smtClean="0"/>
              <a:t>Reset</a:t>
            </a:r>
            <a:r>
              <a:rPr lang="de-DE" dirty="0" smtClean="0"/>
              <a:t>-Schalter links</a:t>
            </a:r>
          </a:p>
          <a:p>
            <a:pPr lvl="1"/>
            <a:r>
              <a:rPr lang="de-DE" dirty="0" err="1" smtClean="0"/>
              <a:t>Notaus</a:t>
            </a:r>
            <a:r>
              <a:rPr lang="de-DE" dirty="0" smtClean="0"/>
              <a:t>/Rot: Nur -switch1 (Hirschmann) versorgt</a:t>
            </a:r>
          </a:p>
          <a:p>
            <a:pPr lvl="1"/>
            <a:r>
              <a:rPr lang="de-DE" dirty="0" smtClean="0"/>
              <a:t>Grün: Alles versorgt</a:t>
            </a:r>
          </a:p>
          <a:p>
            <a:pPr lvl="1"/>
            <a:endParaRPr lang="de-DE" dirty="0"/>
          </a:p>
          <a:p>
            <a:r>
              <a:rPr lang="de-DE" dirty="0" smtClean="0"/>
              <a:t>Soft-</a:t>
            </a:r>
            <a:r>
              <a:rPr lang="de-DE" dirty="0" err="1" smtClean="0"/>
              <a:t>Reset</a:t>
            </a:r>
            <a:r>
              <a:rPr lang="de-DE" dirty="0" smtClean="0"/>
              <a:t>-Schalter Mitte</a:t>
            </a:r>
          </a:p>
          <a:p>
            <a:pPr lvl="1"/>
            <a:r>
              <a:rPr lang="de-DE" dirty="0" smtClean="0"/>
              <a:t>Aus: 24-V-Versorgung Prozess unterbrochen, nicht Buskoppler</a:t>
            </a:r>
          </a:p>
          <a:p>
            <a:pPr lvl="2"/>
            <a:r>
              <a:rPr lang="de-DE" dirty="0" smtClean="0"/>
              <a:t>Lampe, Schranke</a:t>
            </a:r>
          </a:p>
          <a:p>
            <a:pPr lvl="1"/>
            <a:r>
              <a:rPr lang="de-DE" dirty="0" smtClean="0"/>
              <a:t>Ansteuerung über -</a:t>
            </a:r>
            <a:r>
              <a:rPr lang="de-DE" dirty="0" err="1" smtClean="0"/>
              <a:t>sis-sps</a:t>
            </a:r>
            <a:endParaRPr lang="de-DE" dirty="0" smtClean="0"/>
          </a:p>
          <a:p>
            <a:pPr lvl="2"/>
            <a:r>
              <a:rPr lang="de-DE" dirty="0" smtClean="0"/>
              <a:t>I0 == 0 -&gt; Q0 := 1 -&gt; Schütz hält -&gt; 24 V</a:t>
            </a:r>
          </a:p>
          <a:p>
            <a:pPr lvl="2"/>
            <a:r>
              <a:rPr lang="de-DE" dirty="0" smtClean="0"/>
              <a:t>I0 == 1 -&gt; Q0 := 0 -&gt; Schütz fällt -&gt; 0 V</a:t>
            </a:r>
          </a:p>
          <a:p>
            <a:pPr lvl="2"/>
            <a:r>
              <a:rPr lang="de-DE" dirty="0" smtClean="0"/>
              <a:t>Debugging: I1/Q1 Negation von I0/Q0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67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369332"/>
          </a:xfrm>
        </p:spPr>
        <p:txBody>
          <a:bodyPr/>
          <a:lstStyle/>
          <a:p>
            <a:r>
              <a:rPr lang="de-DE" dirty="0" err="1" smtClean="0"/>
              <a:t>Safety</a:t>
            </a:r>
            <a:r>
              <a:rPr lang="de-DE" dirty="0" smtClean="0"/>
              <a:t>-Logik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-</a:t>
            </a:r>
            <a:r>
              <a:rPr lang="de-DE" dirty="0" err="1" smtClean="0"/>
              <a:t>sis-sps</a:t>
            </a:r>
            <a:r>
              <a:rPr lang="de-DE" dirty="0" smtClean="0"/>
              <a:t> mit -</a:t>
            </a:r>
            <a:r>
              <a:rPr lang="de-DE" dirty="0" err="1" smtClean="0"/>
              <a:t>opcgw</a:t>
            </a:r>
            <a:r>
              <a:rPr lang="de-DE" dirty="0" smtClean="0"/>
              <a:t> verbunden</a:t>
            </a:r>
          </a:p>
          <a:p>
            <a:r>
              <a:rPr lang="de-DE" dirty="0" smtClean="0"/>
              <a:t>Abfrage der Variablen (</a:t>
            </a:r>
            <a:r>
              <a:rPr lang="de-DE" dirty="0" err="1" smtClean="0"/>
              <a:t>notaus</a:t>
            </a:r>
            <a:r>
              <a:rPr lang="de-DE" dirty="0" smtClean="0"/>
              <a:t> etc.)</a:t>
            </a:r>
          </a:p>
          <a:p>
            <a:r>
              <a:rPr lang="de-DE" dirty="0" smtClean="0"/>
              <a:t>Variablen per OPC UA verfügbar (:4840)</a:t>
            </a:r>
          </a:p>
          <a:p>
            <a:endParaRPr lang="de-DE" dirty="0"/>
          </a:p>
          <a:p>
            <a:r>
              <a:rPr lang="de-DE" dirty="0" smtClean="0"/>
              <a:t>So sinnvoll?</a:t>
            </a:r>
          </a:p>
          <a:p>
            <a:r>
              <a:rPr lang="de-DE" dirty="0" smtClean="0"/>
              <a:t>Oder -</a:t>
            </a:r>
            <a:r>
              <a:rPr lang="de-DE" dirty="0" err="1" smtClean="0"/>
              <a:t>opcgw</a:t>
            </a:r>
            <a:r>
              <a:rPr lang="de-DE" dirty="0" smtClean="0"/>
              <a:t> auch mit -</a:t>
            </a:r>
            <a:r>
              <a:rPr lang="de-DE" dirty="0" err="1" smtClean="0"/>
              <a:t>sps</a:t>
            </a:r>
            <a:r>
              <a:rPr lang="de-DE" dirty="0" smtClean="0"/>
              <a:t> verbinden?</a:t>
            </a:r>
          </a:p>
          <a:p>
            <a:endParaRPr lang="de-DE" dirty="0"/>
          </a:p>
          <a:p>
            <a:r>
              <a:rPr lang="de-DE" dirty="0" smtClean="0"/>
              <a:t>Probleme</a:t>
            </a:r>
          </a:p>
          <a:p>
            <a:pPr lvl="1"/>
            <a:r>
              <a:rPr lang="de-DE" dirty="0" smtClean="0"/>
              <a:t>Lampe und Schranke werden über den </a:t>
            </a:r>
            <a:r>
              <a:rPr lang="de-DE" smtClean="0"/>
              <a:t>Buskoppler versorgt</a:t>
            </a:r>
            <a:endParaRPr lang="de-DE" dirty="0" smtClean="0"/>
          </a:p>
          <a:p>
            <a:pPr lvl="1"/>
            <a:r>
              <a:rPr lang="de-DE" dirty="0" smtClean="0"/>
              <a:t>Lebensdauer Schütz ist gering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 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mtClean="0"/>
              <a:t>Seite </a:t>
            </a: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395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unhofer Master">
  <a:themeElements>
    <a:clrScheme name="Fraunhofer Master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F29400"/>
      </a:accent1>
      <a:accent2>
        <a:srgbClr val="1F82C0"/>
      </a:accent2>
      <a:accent3>
        <a:srgbClr val="E2001A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Bullets">
      <a:majorFont>
        <a:latin typeface="Frutiger LT Com 45 Light"/>
        <a:ea typeface=""/>
        <a:cs typeface=""/>
      </a:majorFont>
      <a:minorFont>
        <a:latin typeface="Frutiger LT Com 55 Roman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chemeClr val="tx2"/>
          </a:solidFill>
          <a:round/>
          <a:headEnd type="arrow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noFill/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>
        <a:defPPr>
          <a:defRPr/>
        </a:defPPr>
      </a:lstStyle>
    </a:spDef>
    <a:lnDef>
      <a:spPr bwMode="auto">
        <a:noFill/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3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4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009475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8669"/>
        </a:accent6>
        <a:hlink>
          <a:srgbClr val="009475"/>
        </a:hlink>
        <a:folHlink>
          <a:srgbClr val="00947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5">
        <a:dk1>
          <a:srgbClr val="000000"/>
        </a:dk1>
        <a:lt1>
          <a:srgbClr val="FFFFFF"/>
        </a:lt1>
        <a:dk2>
          <a:srgbClr val="009475"/>
        </a:dk2>
        <a:lt2>
          <a:srgbClr val="A8AFAF"/>
        </a:lt2>
        <a:accent1>
          <a:srgbClr val="25BAE2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CD9EE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6">
        <a:dk1>
          <a:srgbClr val="000000"/>
        </a:dk1>
        <a:lt1>
          <a:srgbClr val="FFFFFF"/>
        </a:lt1>
        <a:dk2>
          <a:srgbClr val="009475"/>
        </a:dk2>
        <a:lt2>
          <a:srgbClr val="25BAE2"/>
        </a:lt2>
        <a:accent1>
          <a:srgbClr val="009475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Fraunhofer Farbpalette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EB6A0A"/>
      </a:accent1>
      <a:accent2>
        <a:srgbClr val="006E92"/>
      </a:accent2>
      <a:accent3>
        <a:srgbClr val="25BAE2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P10_120131_ppt_Master_Ins_de_4zu3</Template>
  <TotalTime>0</TotalTime>
  <Words>307</Words>
  <Application>Microsoft Office PowerPoint</Application>
  <PresentationFormat>Bildschirmpräsentation (4:3)</PresentationFormat>
  <Paragraphs>119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Frutiger LT Com 45 Light</vt:lpstr>
      <vt:lpstr>Frutiger LT Com 55 Roman</vt:lpstr>
      <vt:lpstr>Wingdings</vt:lpstr>
      <vt:lpstr>Fraunhofer Master</vt:lpstr>
      <vt:lpstr>SAU18 – Schulungsaufbau 2018 Inbetriebnahme</vt:lpstr>
      <vt:lpstr>SAU18-Aufbau (sau18-)</vt:lpstr>
      <vt:lpstr>SAU18-Logische Struktur Aktueller Stand</vt:lpstr>
      <vt:lpstr>Prozesssteuerung Protokolle</vt:lpstr>
      <vt:lpstr>Prozess</vt:lpstr>
      <vt:lpstr>Prozess-Logik 1</vt:lpstr>
      <vt:lpstr>Prozess-Logik 2</vt:lpstr>
      <vt:lpstr>Safety-Logik 1</vt:lpstr>
      <vt:lpstr>Safety-Logik 2</vt:lpstr>
    </vt:vector>
  </TitlesOfParts>
  <Company>FHG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mit logo/Titel durch Klicken hinzufügen</dc:title>
  <dc:creator>wrt</dc:creator>
  <cp:lastModifiedBy>Pfrang, Steffen</cp:lastModifiedBy>
  <cp:revision>22</cp:revision>
  <cp:lastPrinted>2011-04-27T07:57:31Z</cp:lastPrinted>
  <dcterms:created xsi:type="dcterms:W3CDTF">2013-05-07T08:46:19Z</dcterms:created>
  <dcterms:modified xsi:type="dcterms:W3CDTF">2018-07-02T13:50:47Z</dcterms:modified>
</cp:coreProperties>
</file>

<file path=docProps/thumbnail.jpeg>
</file>

<file path=userCustomization/customUI.xml><?xml version="1.0" encoding="utf-8"?>
<mso:customUI xmlns:doc="http://schemas.microsoft.com/office/2006/01/customui/currentDocument" xmlns:mso="http://schemas.microsoft.com/office/2006/01/customui">
  <mso:ribbon>
    <mso:qat>
      <mso:documentControls>
        <mso:separator idQ="doc:sep1" visible="true"/>
        <mso:control idQ="mso:SlideLayoutGallery" visible="true"/>
      </mso:documentControls>
    </mso:qat>
  </mso:ribbon>
</mso:customUI>
</file>